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815" r:id="rId2"/>
    <p:sldId id="878" r:id="rId3"/>
    <p:sldId id="902" r:id="rId4"/>
    <p:sldId id="900" r:id="rId5"/>
    <p:sldId id="903" r:id="rId6"/>
    <p:sldId id="904" r:id="rId7"/>
    <p:sldId id="905" r:id="rId8"/>
    <p:sldId id="907" r:id="rId9"/>
    <p:sldId id="906" r:id="rId10"/>
    <p:sldId id="908" r:id="rId11"/>
    <p:sldId id="910" r:id="rId12"/>
    <p:sldId id="899" r:id="rId13"/>
  </p:sldIdLst>
  <p:sldSz cx="9144000" cy="6858000" type="screen4x3"/>
  <p:notesSz cx="6858000" cy="9101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i="1" kern="1200">
        <a:solidFill>
          <a:schemeClr val="tx2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i="1" kern="1200">
        <a:solidFill>
          <a:schemeClr val="tx2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i="1" kern="1200">
        <a:solidFill>
          <a:schemeClr val="tx2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i="1" kern="1200">
        <a:solidFill>
          <a:schemeClr val="tx2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i="1" kern="1200">
        <a:solidFill>
          <a:schemeClr val="tx2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2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2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2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2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420" autoAdjust="0"/>
  </p:normalViewPr>
  <p:slideViewPr>
    <p:cSldViewPr>
      <p:cViewPr varScale="1">
        <p:scale>
          <a:sx n="49" d="100"/>
          <a:sy n="49" d="100"/>
        </p:scale>
        <p:origin x="-1291" y="-62"/>
      </p:cViewPr>
      <p:guideLst>
        <p:guide orient="horz" pos="3456"/>
        <p:guide orient="horz" pos="3984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54" y="-90"/>
      </p:cViewPr>
      <p:guideLst>
        <p:guide orient="horz" pos="286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5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2" rIns="91642" bIns="45822" numCol="1" anchor="t" anchorCtr="0" compatLnSpc="1">
            <a:prstTxWarp prst="textNoShape">
              <a:avLst/>
            </a:prstTxWarp>
          </a:bodyPr>
          <a:lstStyle>
            <a:lvl1pPr defTabSz="917097">
              <a:defRPr sz="13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4" y="1"/>
            <a:ext cx="2972097" cy="45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2" rIns="91642" bIns="45822" numCol="1" anchor="t" anchorCtr="0" compatLnSpc="1">
            <a:prstTxWarp prst="textNoShape">
              <a:avLst/>
            </a:prstTxWarp>
          </a:bodyPr>
          <a:lstStyle>
            <a:lvl1pPr algn="r" defTabSz="917097">
              <a:defRPr sz="13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6683"/>
            <a:ext cx="2972098" cy="45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2" rIns="91642" bIns="45822" numCol="1" anchor="b" anchorCtr="0" compatLnSpc="1">
            <a:prstTxWarp prst="textNoShape">
              <a:avLst/>
            </a:prstTxWarp>
          </a:bodyPr>
          <a:lstStyle>
            <a:lvl1pPr defTabSz="917097">
              <a:defRPr sz="13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4" y="8646683"/>
            <a:ext cx="2972097" cy="45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2" rIns="91642" bIns="45822" numCol="1" anchor="b" anchorCtr="0" compatLnSpc="1">
            <a:prstTxWarp prst="textNoShape">
              <a:avLst/>
            </a:prstTxWarp>
          </a:bodyPr>
          <a:lstStyle>
            <a:lvl1pPr algn="r" defTabSz="917097">
              <a:defRPr sz="13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2A02053-B853-4C20-8641-BDF482FF5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94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5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2" rIns="91642" bIns="45822" numCol="1" anchor="t" anchorCtr="0" compatLnSpc="1">
            <a:prstTxWarp prst="textNoShape">
              <a:avLst/>
            </a:prstTxWarp>
          </a:bodyPr>
          <a:lstStyle>
            <a:lvl1pPr defTabSz="917097">
              <a:defRPr sz="13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4" y="1"/>
            <a:ext cx="2972097" cy="45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2" rIns="91642" bIns="45822" numCol="1" anchor="t" anchorCtr="0" compatLnSpc="1">
            <a:prstTxWarp prst="textNoShape">
              <a:avLst/>
            </a:prstTxWarp>
          </a:bodyPr>
          <a:lstStyle>
            <a:lvl1pPr algn="r" defTabSz="917097">
              <a:defRPr sz="13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51362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6" y="4323342"/>
            <a:ext cx="5030391" cy="409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2" rIns="91642" bIns="45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77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6683"/>
            <a:ext cx="2972098" cy="45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2" rIns="91642" bIns="45822" numCol="1" anchor="b" anchorCtr="0" compatLnSpc="1">
            <a:prstTxWarp prst="textNoShape">
              <a:avLst/>
            </a:prstTxWarp>
          </a:bodyPr>
          <a:lstStyle>
            <a:lvl1pPr defTabSz="917097">
              <a:defRPr sz="13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4" y="8646683"/>
            <a:ext cx="2972097" cy="45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2" tIns="45822" rIns="91642" bIns="45822" numCol="1" anchor="b" anchorCtr="0" compatLnSpc="1">
            <a:prstTxWarp prst="textNoShape">
              <a:avLst/>
            </a:prstTxWarp>
          </a:bodyPr>
          <a:lstStyle>
            <a:lvl1pPr algn="r" defTabSz="917097">
              <a:defRPr sz="13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A561CA2-8BCC-4B8F-88D3-A3C3ABB83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3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43D-311C-4F5F-8210-6EE4E8BB44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6612"/>
            <a:fld id="{EBAE570D-8E69-4F2F-B925-E6AF4AD84CBB}" type="slidenum">
              <a:rPr lang="en-US" smtClean="0"/>
              <a:pPr defTabSz="916612"/>
              <a:t>3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8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6612"/>
            <a:fld id="{EBAE570D-8E69-4F2F-B925-E6AF4AD84CBB}" type="slidenum">
              <a:rPr lang="en-US" smtClean="0"/>
              <a:pPr defTabSz="916612"/>
              <a:t>4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8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6612"/>
            <a:fld id="{EBAE570D-8E69-4F2F-B925-E6AF4AD84CBB}" type="slidenum">
              <a:rPr lang="en-US" smtClean="0"/>
              <a:pPr defTabSz="916612"/>
              <a:t>6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8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6612"/>
            <a:fld id="{EBAE570D-8E69-4F2F-B925-E6AF4AD84CBB}" type="slidenum">
              <a:rPr lang="en-US" smtClean="0"/>
              <a:pPr defTabSz="916612"/>
              <a:t>7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8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6612"/>
            <a:fld id="{EBAE570D-8E69-4F2F-B925-E6AF4AD84CBB}" type="slidenum">
              <a:rPr lang="en-US" smtClean="0"/>
              <a:pPr defTabSz="916612"/>
              <a:t>8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8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027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i="0"/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1029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i="0"/>
              </a:p>
            </p:txBody>
          </p:sp>
          <p:grpSp>
            <p:nvGrpSpPr>
              <p:cNvPr id="9" name="Group 1030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31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39" name="Freeform 1032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0" name="Freeform 1033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1" name="Freeform 1034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2" name="Freeform 1035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3" name="Freeform 1036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4" name="Freeform 1037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5" name="Freeform 1038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6" name="Freeform 1039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7" name="Freeform 1040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8" name="Freeform 1041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49" name="Freeform 1042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0" name="Freeform 1043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1" name="Freeform 1044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2" name="Freeform 1045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3" name="Freeform 1046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4" name="Freeform 1047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5" name="Freeform 1048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6" name="Freeform 1049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7" name="Freeform 1050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8" name="Freeform 1051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59" name="Freeform 1052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0" name="Freeform 1053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1" name="Freeform 1054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2" name="Freeform 1055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3" name="Freeform 1056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4" name="Freeform 1057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5" name="Freeform 1058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6" name="Freeform 1059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7" name="Freeform 1060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8" name="Freeform 1061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69" name="Freeform 1062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0" name="Freeform 1063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1" name="Freeform 1064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2" name="Freeform 1065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3" name="Freeform 1066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4" name="Freeform 1067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5" name="Freeform 1068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6" name="Freeform 1069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7" name="Freeform 1070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8" name="Freeform 1071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79" name="Freeform 1072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0" name="Freeform 1073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1" name="Freeform 1074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2" name="Freeform 1075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3" name="Freeform 1076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4" name="Freeform 1077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5" name="Freeform 1078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" name="Freeform 1079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7" name="Freeform 1080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8" name="Freeform 1081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9" name="Freeform 1082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90" name="Freeform 1083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91" name="Freeform 1084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92" name="Freeform 1085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93" name="Freeform 1086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</p:grpSp>
          <p:grpSp>
            <p:nvGrpSpPr>
              <p:cNvPr id="10" name="Group 1087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088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28" name="Line 1089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29" name="Line 1090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30" name="Line 1091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31" name="Line 1092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32" name="Line 1093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33" name="Line 1094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34" name="Line 1095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35" name="Line 1096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36" name="Line 1097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37" name="Line 1098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</p:grpSp>
          <p:grpSp>
            <p:nvGrpSpPr>
              <p:cNvPr id="11" name="Group 1099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100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13" name="Line 1101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14" name="Line 1102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15" name="Line 1103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16" name="Line 1104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17" name="Line 1105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18" name="Line 1106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19" name="Line 1107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20" name="Line 1108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21" name="Line 1109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22" name="Line 1110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23" name="Line 1111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24" name="Line 1112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25" name="Line 1113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26" name="Line 1114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</p:grpSp>
        </p:grpSp>
        <p:pic>
          <p:nvPicPr>
            <p:cNvPr id="7" name="Picture 1115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7132" name="Rectangle 1116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133" name="Rectangle 111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111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11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11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8351-BB5C-495C-9414-80350D1BC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9F963-C6E6-432D-BCFA-D01DE4EE0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43CCC-6141-409F-BE89-A76E4834D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D0DD0-914F-4715-B69B-C0188F735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7336-7259-4D03-8EAC-59DD5874F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4D4C8-F82B-41AE-8E09-072120573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4AF76-0AB5-4FB2-A109-3E118046A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12DCC-F84B-4653-82F6-696525913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14FC8-5735-4004-9F0F-2FA0A7309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634E3-4CBB-43F0-A8F0-1B061B9C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2FC0F-74B4-48AF-ADF5-F3B7346C8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i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 i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218C406-CAAA-48F9-BAD2-54FFCF62A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86025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i="0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860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86085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86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87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88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89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0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1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2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3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4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5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6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7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8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099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0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1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2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3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4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5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6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7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8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09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0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1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2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3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4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5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6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7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8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19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20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21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22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23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24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25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  <p:sp>
                <p:nvSpPr>
                  <p:cNvPr id="86126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86128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29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0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1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2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3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4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5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6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7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8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39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40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41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42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43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44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45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46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47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48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86150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51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52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53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54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55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56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57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58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59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0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1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2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3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4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5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6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7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8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69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70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71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72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73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  <p:sp>
              <p:nvSpPr>
                <p:cNvPr id="86174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905000"/>
            <a:ext cx="7620000" cy="2133600"/>
          </a:xfrm>
        </p:spPr>
        <p:txBody>
          <a:bodyPr/>
          <a:lstStyle/>
          <a:p>
            <a:pPr algn="ctr"/>
            <a:r>
              <a:rPr lang="en-US" i="0" dirty="0">
                <a:latin typeface="Arial Narrow" panose="020B0606020202030204" pitchFamily="34" charset="0"/>
              </a:rPr>
              <a:t>What Do We Know About Base Erosion and Profit Shifting? A Review of the Empirical Literature</a:t>
            </a:r>
            <a:endParaRPr lang="en-US" i="0" dirty="0" smtClean="0">
              <a:latin typeface="Arial Narrow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4191000"/>
            <a:ext cx="9525000" cy="25146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 Narrow" pitchFamily="34" charset="0"/>
              </a:rPr>
              <a:t>ITPF/AEI Conference: </a:t>
            </a:r>
            <a:r>
              <a:rPr lang="en-US" sz="2800" b="1" dirty="0" smtClean="0">
                <a:latin typeface="Arial Narrow" pitchFamily="34" charset="0"/>
              </a:rPr>
              <a:t>“Economic Effects of Territorial Taxation”</a:t>
            </a:r>
          </a:p>
          <a:p>
            <a:pPr algn="ctr" eaLnBrk="1" hangingPunct="1"/>
            <a:r>
              <a:rPr lang="en-US" sz="2800" b="1" dirty="0" smtClean="0">
                <a:latin typeface="Arial Narrow" pitchFamily="34" charset="0"/>
              </a:rPr>
              <a:t>Washington, DC</a:t>
            </a:r>
          </a:p>
          <a:p>
            <a:pPr algn="ctr" eaLnBrk="1" hangingPunct="1"/>
            <a:r>
              <a:rPr lang="en-US" sz="2800" b="1" dirty="0" smtClean="0">
                <a:latin typeface="Arial Narrow" pitchFamily="34" charset="0"/>
              </a:rPr>
              <a:t>March 31, 2014</a:t>
            </a:r>
          </a:p>
          <a:p>
            <a:pPr algn="ctr" eaLnBrk="1" hangingPunct="1"/>
            <a:r>
              <a:rPr lang="en-US" sz="2800" dirty="0" smtClean="0">
                <a:latin typeface="Arial Narrow" pitchFamily="34" charset="0"/>
              </a:rPr>
              <a:t>Dhammika Dharmapala</a:t>
            </a:r>
            <a:endParaRPr lang="en-US" sz="2800" dirty="0">
              <a:latin typeface="Arial Narrow" pitchFamily="34" charset="0"/>
            </a:endParaRPr>
          </a:p>
          <a:p>
            <a:pPr algn="ctr" eaLnBrk="1" hangingPunct="1"/>
            <a:r>
              <a:rPr lang="en-US" sz="2800" dirty="0" smtClean="0">
                <a:latin typeface="Arial Narrow" pitchFamily="34" charset="0"/>
              </a:rPr>
              <a:t>University of Illinois at Urbana-Champaign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D2A123-376F-4E0D-9AEE-BEBE114B4C1F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8382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sz="4000" b="0" i="0" dirty="0" smtClean="0">
                <a:cs typeface="Arial" charset="0"/>
              </a:rPr>
              <a:t>Location of US MNCs’ FDI, 2011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873218"/>
              </p:ext>
            </p:extLst>
          </p:nvPr>
        </p:nvGraphicFramePr>
        <p:xfrm>
          <a:off x="304800" y="1600200"/>
          <a:ext cx="84582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838200"/>
                <a:gridCol w="70866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</a:tblGrid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Total Assets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Net PPE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Cap. Exp.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Sales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Net Income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Value Added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R&amp;D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Empl. Comp.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No. of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</a:rPr>
                        <a:t>Empl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All countries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20699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1202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5969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1115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1445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536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 Narrow" panose="020B0606020202030204" pitchFamily="34" charset="0"/>
                        </a:rPr>
                        <a:t>11,785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% in Havens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32.2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11.1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8.8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21.8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42.6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14.5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10.1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7.3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4.9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" name="Oval 19"/>
          <p:cNvSpPr/>
          <p:nvPr/>
        </p:nvSpPr>
        <p:spPr bwMode="auto">
          <a:xfrm>
            <a:off x="4343400" y="3657600"/>
            <a:ext cx="1143000" cy="533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4135" y="5029200"/>
            <a:ext cx="7175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chemeClr val="tx1"/>
                </a:solidFill>
              </a:rPr>
              <a:t>Ipso facto</a:t>
            </a:r>
            <a:r>
              <a:rPr lang="en-US" i="0" dirty="0" smtClean="0">
                <a:solidFill>
                  <a:schemeClr val="tx1"/>
                </a:solidFill>
              </a:rPr>
              <a:t>”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0" dirty="0" smtClean="0">
                <a:solidFill>
                  <a:schemeClr val="tx1"/>
                </a:solidFill>
              </a:rPr>
              <a:t>argument for BEPS being large</a:t>
            </a:r>
            <a:endParaRPr lang="en-US" i="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3676650" y="4191000"/>
            <a:ext cx="1238251" cy="838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57200" y="5613975"/>
            <a:ext cx="8305800" cy="111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i="0" kern="0" dirty="0" smtClean="0">
                <a:solidFill>
                  <a:schemeClr val="tx1"/>
                </a:solidFill>
              </a:rPr>
              <a:t>How do we reconcile this with the relatively small </a:t>
            </a:r>
            <a:r>
              <a:rPr lang="en-US" sz="2800" b="0" i="0" kern="0" dirty="0" smtClean="0">
                <a:solidFill>
                  <a:schemeClr val="tx1"/>
                </a:solidFill>
              </a:rPr>
              <a:t>estimated (marginal) </a:t>
            </a:r>
            <a:r>
              <a:rPr lang="en-US" sz="2800" b="0" i="0" kern="0" dirty="0" smtClean="0">
                <a:solidFill>
                  <a:schemeClr val="tx1"/>
                </a:solidFill>
              </a:rPr>
              <a:t>magnitude of </a:t>
            </a:r>
            <a:r>
              <a:rPr lang="en-US" sz="2800" b="0" i="0" kern="0" dirty="0" smtClean="0">
                <a:solidFill>
                  <a:schemeClr val="tx1"/>
                </a:solidFill>
              </a:rPr>
              <a:t>BEPS? </a:t>
            </a:r>
            <a:endParaRPr lang="en-US" sz="2800" b="0" i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119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D2A123-376F-4E0D-9AEE-BEBE114B4C1F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8382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sz="4000" b="0" i="0" dirty="0" smtClean="0">
                <a:cs typeface="Arial" charset="0"/>
              </a:rPr>
              <a:t>Location of US MNCs’ FDI, 2011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02269"/>
              </p:ext>
            </p:extLst>
          </p:nvPr>
        </p:nvGraphicFramePr>
        <p:xfrm>
          <a:off x="304800" y="1600200"/>
          <a:ext cx="84582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838200"/>
                <a:gridCol w="708660"/>
                <a:gridCol w="845820"/>
                <a:gridCol w="845820"/>
                <a:gridCol w="845820"/>
                <a:gridCol w="868680"/>
                <a:gridCol w="822960"/>
                <a:gridCol w="845820"/>
                <a:gridCol w="845820"/>
              </a:tblGrid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Total Assets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Net PPE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Cap. Exp.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Sales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Net Income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Value Added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R&amp;D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Empl. Comp.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No. of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</a:rPr>
                        <a:t>Empl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All countries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20699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1202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5969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1115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1445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536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Arial Narrow" panose="020B0606020202030204" pitchFamily="34" charset="0"/>
                        </a:rPr>
                        <a:t>11,785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% in Havens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Narrow" panose="020B0606020202030204" pitchFamily="34" charset="0"/>
                        </a:rPr>
                        <a:t>32.2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11.1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8.8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21.8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42.6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14.5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10.1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7.3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</a:rPr>
                        <a:t>4.9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% in the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Neth.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8.6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1.6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2.1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3.8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13.4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2.4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3.1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3.2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1.9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" name="Oval 19"/>
          <p:cNvSpPr/>
          <p:nvPr/>
        </p:nvSpPr>
        <p:spPr bwMode="auto">
          <a:xfrm>
            <a:off x="4343401" y="4563605"/>
            <a:ext cx="1143000" cy="533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3263022" y="4977539"/>
            <a:ext cx="1238251" cy="838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304800" y="5613975"/>
            <a:ext cx="8610600" cy="111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i="0" kern="0" dirty="0" smtClean="0">
                <a:solidFill>
                  <a:schemeClr val="tx1"/>
                </a:solidFill>
              </a:rPr>
              <a:t>Alternatively, this pattern may be attributable to the use of holding companies based in havens, as the fairly similar pattern for the Netherlands suggests </a:t>
            </a:r>
            <a:endParaRPr lang="en-US" sz="2800" b="0" i="0" kern="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343400" y="3657600"/>
            <a:ext cx="1143000" cy="533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63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371095"/>
            <a:ext cx="2895600" cy="457200"/>
          </a:xfrm>
        </p:spPr>
        <p:txBody>
          <a:bodyPr/>
          <a:lstStyle/>
          <a:p>
            <a:fld id="{76D2A123-376F-4E0D-9AEE-BEBE114B4C1F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838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sz="4000" b="0" i="0" dirty="0" smtClean="0">
                <a:cs typeface="Arial" charset="0"/>
              </a:rPr>
              <a:t>Conclusion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b="0" i="0" kern="0" dirty="0" smtClean="0">
                <a:solidFill>
                  <a:schemeClr val="tx1"/>
                </a:solidFill>
              </a:rPr>
              <a:t>It is important that international tax reform and multilateral initiatives are informed by current academic research</a:t>
            </a:r>
            <a:endParaRPr lang="en-US" sz="2800" b="0" i="0" kern="0" dirty="0" smtClean="0">
              <a:solidFill>
                <a:schemeClr val="tx1"/>
              </a:solidFill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b="0" i="0" kern="0" dirty="0" smtClean="0">
              <a:solidFill>
                <a:schemeClr val="tx1"/>
              </a:solidFill>
            </a:endParaRP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b="0" i="0" dirty="0" smtClean="0">
                <a:solidFill>
                  <a:schemeClr val="tx1"/>
                </a:solidFill>
              </a:rPr>
              <a:t>An extensive empirical literature seeks to estimate the </a:t>
            </a:r>
            <a:r>
              <a:rPr lang="en-US" b="0" i="0" dirty="0" smtClean="0">
                <a:solidFill>
                  <a:schemeClr val="tx1"/>
                </a:solidFill>
              </a:rPr>
              <a:t>existence</a:t>
            </a:r>
            <a:r>
              <a:rPr lang="en-US" b="0" i="0" dirty="0" smtClean="0">
                <a:solidFill>
                  <a:schemeClr val="tx1"/>
                </a:solidFill>
              </a:rPr>
              <a:t> </a:t>
            </a:r>
            <a:r>
              <a:rPr lang="en-US" b="0" i="0" dirty="0" smtClean="0">
                <a:solidFill>
                  <a:schemeClr val="tx1"/>
                </a:solidFill>
              </a:rPr>
              <a:t>and magnitude of BEPS using a variety of different approaches</a:t>
            </a:r>
            <a:endParaRPr lang="en-US" sz="2800" b="0" i="0" dirty="0" smtClean="0">
              <a:solidFill>
                <a:schemeClr val="tx1"/>
              </a:solidFill>
            </a:endParaRP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b="0" i="0" dirty="0" smtClean="0">
              <a:solidFill>
                <a:schemeClr val="tx1"/>
              </a:solidFill>
            </a:endParaRP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b="0" i="0" dirty="0">
                <a:solidFill>
                  <a:schemeClr val="tx1"/>
                </a:solidFill>
              </a:rPr>
              <a:t>T</a:t>
            </a:r>
            <a:r>
              <a:rPr lang="en-US" b="0" i="0" dirty="0" smtClean="0">
                <a:solidFill>
                  <a:schemeClr val="tx1"/>
                </a:solidFill>
              </a:rPr>
              <a:t>he </a:t>
            </a:r>
            <a:r>
              <a:rPr lang="en-US" b="0" i="0" dirty="0">
                <a:solidFill>
                  <a:schemeClr val="tx1"/>
                </a:solidFill>
              </a:rPr>
              <a:t>more recent empirical </a:t>
            </a:r>
            <a:r>
              <a:rPr lang="en-US" b="0" i="0" dirty="0" smtClean="0">
                <a:solidFill>
                  <a:schemeClr val="tx1"/>
                </a:solidFill>
              </a:rPr>
              <a:t>literature</a:t>
            </a:r>
            <a:r>
              <a:rPr lang="en-US" b="0" i="0" dirty="0" smtClean="0">
                <a:solidFill>
                  <a:schemeClr val="tx1"/>
                </a:solidFill>
              </a:rPr>
              <a:t>:</a:t>
            </a:r>
          </a:p>
          <a:p>
            <a:pPr marL="914400" lvl="1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b="0" i="0" dirty="0">
                <a:solidFill>
                  <a:schemeClr val="tx1"/>
                </a:solidFill>
              </a:rPr>
              <a:t>U</a:t>
            </a:r>
            <a:r>
              <a:rPr lang="en-US" sz="2800" b="0" i="0" dirty="0" smtClean="0">
                <a:solidFill>
                  <a:schemeClr val="tx1"/>
                </a:solidFill>
              </a:rPr>
              <a:t>ses </a:t>
            </a:r>
            <a:r>
              <a:rPr lang="en-US" sz="2800" b="0" i="0" dirty="0">
                <a:solidFill>
                  <a:schemeClr val="tx1"/>
                </a:solidFill>
              </a:rPr>
              <a:t>new and richer sources of </a:t>
            </a:r>
            <a:r>
              <a:rPr lang="en-US" sz="2800" b="0" i="0" dirty="0" smtClean="0">
                <a:solidFill>
                  <a:schemeClr val="tx1"/>
                </a:solidFill>
              </a:rPr>
              <a:t>data </a:t>
            </a:r>
          </a:p>
          <a:p>
            <a:pPr marL="914400" lvl="1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b="0" i="0" dirty="0" smtClean="0">
                <a:solidFill>
                  <a:schemeClr val="tx1"/>
                </a:solidFill>
              </a:rPr>
              <a:t>F</a:t>
            </a:r>
            <a:r>
              <a:rPr lang="en-US" sz="2800" b="0" i="0" dirty="0" smtClean="0">
                <a:solidFill>
                  <a:schemeClr val="tx1"/>
                </a:solidFill>
              </a:rPr>
              <a:t>inds </a:t>
            </a:r>
            <a:r>
              <a:rPr lang="en-US" sz="2800" b="0" i="0" dirty="0" smtClean="0">
                <a:solidFill>
                  <a:schemeClr val="tx1"/>
                </a:solidFill>
              </a:rPr>
              <a:t>an </a:t>
            </a:r>
            <a:r>
              <a:rPr lang="en-US" sz="2800" b="0" i="0" dirty="0">
                <a:solidFill>
                  <a:schemeClr val="tx1"/>
                </a:solidFill>
              </a:rPr>
              <a:t>estimated magnitude of BEPS </a:t>
            </a:r>
            <a:r>
              <a:rPr lang="en-US" sz="2800" b="0" i="0" dirty="0" smtClean="0">
                <a:solidFill>
                  <a:schemeClr val="tx1"/>
                </a:solidFill>
              </a:rPr>
              <a:t>that is much </a:t>
            </a:r>
            <a:r>
              <a:rPr lang="en-US" sz="2800" b="0" i="0" dirty="0">
                <a:solidFill>
                  <a:schemeClr val="tx1"/>
                </a:solidFill>
              </a:rPr>
              <a:t>smaller than that found in earlier studies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142122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D2A123-376F-4E0D-9AEE-BEBE114B4C1F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838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sz="4000" b="0" i="0" dirty="0" smtClean="0">
                <a:cs typeface="Arial" charset="0"/>
              </a:rPr>
              <a:t>Background and Motivation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GB" i="0" u="sng" dirty="0" smtClean="0">
                <a:solidFill>
                  <a:srgbClr val="000000"/>
                </a:solidFill>
              </a:rPr>
              <a:t>BEPS initiative </a:t>
            </a:r>
          </a:p>
          <a:p>
            <a:pPr marL="914400" lvl="1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b="0" i="0" kern="0" dirty="0" smtClean="0">
                <a:solidFill>
                  <a:schemeClr val="tx1"/>
                </a:solidFill>
              </a:rPr>
              <a:t>G-20 communiqué, OECD </a:t>
            </a:r>
            <a:r>
              <a:rPr lang="en-US" sz="2800" b="0" i="0" kern="0" dirty="0" smtClean="0">
                <a:solidFill>
                  <a:schemeClr val="tx1"/>
                </a:solidFill>
              </a:rPr>
              <a:t>Report (2013</a:t>
            </a:r>
            <a:r>
              <a:rPr lang="en-US" sz="2800" b="0" i="0" kern="0" dirty="0" smtClean="0">
                <a:solidFill>
                  <a:schemeClr val="tx1"/>
                </a:solidFill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1200" b="0" i="0" kern="0" dirty="0" smtClean="0">
              <a:solidFill>
                <a:schemeClr val="tx1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i="0" u="sng" kern="0" dirty="0" smtClean="0">
                <a:solidFill>
                  <a:schemeClr val="tx1"/>
                </a:solidFill>
              </a:rPr>
              <a:t>US reform debate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200" i="0" u="sng" kern="0" dirty="0" smtClean="0">
              <a:solidFill>
                <a:schemeClr val="tx1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b="0" i="0" kern="0" dirty="0" smtClean="0">
                <a:solidFill>
                  <a:schemeClr val="tx1"/>
                </a:solidFill>
              </a:rPr>
              <a:t>The m</a:t>
            </a:r>
            <a:r>
              <a:rPr lang="en-US" b="0" i="0" kern="0" dirty="0" smtClean="0">
                <a:solidFill>
                  <a:schemeClr val="tx1"/>
                </a:solidFill>
              </a:rPr>
              <a:t>agnitude </a:t>
            </a:r>
            <a:r>
              <a:rPr lang="en-US" b="0" i="0" kern="0" dirty="0" smtClean="0">
                <a:solidFill>
                  <a:schemeClr val="tx1"/>
                </a:solidFill>
              </a:rPr>
              <a:t>of BEPS is crucial for formulating policy </a:t>
            </a:r>
            <a:r>
              <a:rPr lang="en-US" b="0" i="0" kern="0" dirty="0" smtClean="0">
                <a:solidFill>
                  <a:schemeClr val="tx1"/>
                </a:solidFill>
              </a:rPr>
              <a:t>responses</a:t>
            </a: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1200" b="0" i="0" kern="0" dirty="0" smtClean="0">
              <a:solidFill>
                <a:schemeClr val="tx1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b="0" i="0" kern="0" dirty="0" smtClean="0">
                <a:solidFill>
                  <a:schemeClr val="tx1"/>
                </a:solidFill>
              </a:rPr>
              <a:t>This paper provides a guide to the empirical evidence on the magnitude of BEPS</a:t>
            </a:r>
          </a:p>
          <a:p>
            <a:pPr marL="914400" lvl="1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b="0" i="0" kern="0" dirty="0" smtClean="0">
                <a:solidFill>
                  <a:schemeClr val="tx1"/>
                </a:solidFill>
              </a:rPr>
              <a:t>Highlights how these estimates have changed as new and richer datasets have become available</a:t>
            </a:r>
          </a:p>
        </p:txBody>
      </p:sp>
    </p:spTree>
    <p:extLst>
      <p:ext uri="{BB962C8B-B14F-4D97-AF65-F5344CB8AC3E}">
        <p14:creationId xmlns:p14="http://schemas.microsoft.com/office/powerpoint/2010/main" val="31663076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02A81-F07A-417D-8ACC-48CC9F1D861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14400"/>
            <a:ext cx="9278937" cy="609600"/>
          </a:xfrm>
        </p:spPr>
        <p:txBody>
          <a:bodyPr/>
          <a:lstStyle/>
          <a:p>
            <a:pPr marL="3175" indent="-3175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4000" i="0" dirty="0" smtClean="0">
                <a:latin typeface="Arial Narrow" pitchFamily="34" charset="0"/>
                <a:cs typeface="Arial" charset="0"/>
              </a:rPr>
              <a:t>Hines and Rice (1994)</a:t>
            </a:r>
            <a:endParaRPr lang="en-US" sz="3600" i="0" dirty="0" smtClean="0">
              <a:latin typeface="Arial Narrow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200400"/>
            <a:ext cx="1981200" cy="1143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90000"/>
                  <a:tint val="66000"/>
                  <a:satMod val="160000"/>
                </a:schemeClr>
              </a:gs>
              <a:gs pos="50000">
                <a:schemeClr val="accent2">
                  <a:lumMod val="90000"/>
                  <a:tint val="44500"/>
                  <a:satMod val="160000"/>
                </a:schemeClr>
              </a:gs>
              <a:gs pos="100000">
                <a:schemeClr val="accent2">
                  <a:lumMod val="9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     Parent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(High-tax)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sp>
        <p:nvSpPr>
          <p:cNvPr id="13" name="Rectangle 11"/>
          <p:cNvSpPr/>
          <p:nvPr/>
        </p:nvSpPr>
        <p:spPr bwMode="auto">
          <a:xfrm>
            <a:off x="7239000" y="1905000"/>
            <a:ext cx="1447800" cy="10668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Affiliate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(Low-tax)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 bwMode="auto">
          <a:xfrm flipV="1">
            <a:off x="2209800" y="2438400"/>
            <a:ext cx="5029200" cy="133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5410200" y="2971800"/>
            <a:ext cx="3581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0" dirty="0" smtClean="0">
                <a:solidFill>
                  <a:schemeClr val="tx1"/>
                </a:solidFill>
              </a:rPr>
              <a:t>Income-shifting: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Suppose that </a:t>
            </a:r>
            <a:r>
              <a:rPr lang="en-US" sz="2400" b="0" i="0" dirty="0" smtClean="0">
                <a:solidFill>
                  <a:schemeClr val="tx1"/>
                </a:solidFill>
              </a:rPr>
              <a:t>the </a:t>
            </a:r>
            <a:r>
              <a:rPr lang="en-US" sz="2400" b="0" i="0" dirty="0">
                <a:solidFill>
                  <a:schemeClr val="tx1"/>
                </a:solidFill>
              </a:rPr>
              <a:t>tax rate </a:t>
            </a:r>
            <a:r>
              <a:rPr lang="en-US" sz="2400" b="0" i="0" dirty="0" smtClean="0">
                <a:solidFill>
                  <a:schemeClr val="tx1"/>
                </a:solidFill>
              </a:rPr>
              <a:t>falls by </a:t>
            </a:r>
            <a:r>
              <a:rPr lang="en-US" sz="2400" b="0" i="0" dirty="0">
                <a:solidFill>
                  <a:schemeClr val="tx1"/>
                </a:solidFill>
              </a:rPr>
              <a:t>1 % point; how much more income will be reported by this affiliate</a:t>
            </a:r>
            <a:r>
              <a:rPr lang="en-US" sz="2400" b="0" i="0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GB" sz="2400" i="0" dirty="0">
                <a:solidFill>
                  <a:srgbClr val="000000"/>
                </a:solidFill>
              </a:rPr>
              <a:t>Semi-elasticity</a:t>
            </a:r>
            <a:r>
              <a:rPr lang="en-GB" sz="2400" i="0" dirty="0" smtClean="0">
                <a:solidFill>
                  <a:srgbClr val="000000"/>
                </a:solidFill>
              </a:rPr>
              <a:t>: </a:t>
            </a:r>
          </a:p>
          <a:p>
            <a:r>
              <a:rPr lang="en-GB" sz="2400" i="0" dirty="0" smtClean="0">
                <a:solidFill>
                  <a:srgbClr val="000000"/>
                </a:solidFill>
              </a:rPr>
              <a:t>% change in reported income attributable to a 1 % point change in the tax rate (or tax differential)</a:t>
            </a:r>
            <a:endParaRPr lang="en-GB" sz="2400" i="0" dirty="0">
              <a:solidFill>
                <a:srgbClr val="000000"/>
              </a:solidFill>
            </a:endParaRP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 flipH="1">
            <a:off x="7620000" y="847635"/>
            <a:ext cx="91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200" i="0" dirty="0" smtClean="0">
                <a:solidFill>
                  <a:schemeClr val="tx1"/>
                </a:solidFill>
              </a:rPr>
              <a:t>$</a:t>
            </a:r>
            <a:endParaRPr lang="en-US" sz="7200" i="0" dirty="0">
              <a:solidFill>
                <a:schemeClr val="tx1"/>
              </a:solidFill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0" y="4648200"/>
            <a:ext cx="5410199" cy="210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i="0" kern="0" dirty="0" smtClean="0">
                <a:solidFill>
                  <a:srgbClr val="FF0000"/>
                </a:solidFill>
              </a:rPr>
              <a:t>Assume observed </a:t>
            </a:r>
            <a:r>
              <a:rPr lang="en-US" sz="2400" b="0" i="0" kern="0" dirty="0">
                <a:solidFill>
                  <a:srgbClr val="FF0000"/>
                </a:solidFill>
              </a:rPr>
              <a:t>pretax income is the sum of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:</a:t>
            </a:r>
          </a:p>
          <a:p>
            <a:pPr marL="914400" lvl="1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b="0" i="0" kern="0" dirty="0">
                <a:solidFill>
                  <a:srgbClr val="FF0000"/>
                </a:solidFill>
              </a:rPr>
              <a:t>“True” income</a:t>
            </a:r>
          </a:p>
          <a:p>
            <a:pPr marL="914400" lvl="1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b="0" i="0" kern="0" dirty="0">
                <a:solidFill>
                  <a:srgbClr val="FF0000"/>
                </a:solidFill>
              </a:rPr>
              <a:t>“Shifted”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income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i="0" kern="0" dirty="0" smtClean="0">
                <a:solidFill>
                  <a:srgbClr val="FF0000"/>
                </a:solidFill>
              </a:rPr>
              <a:t>→ a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ttribute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unexplained income to BEPS</a:t>
            </a:r>
            <a:endParaRPr lang="en-US" sz="2400" b="0" i="0" kern="0" dirty="0">
              <a:solidFill>
                <a:srgbClr val="FF0000"/>
              </a:solidFill>
            </a:endParaRPr>
          </a:p>
        </p:txBody>
      </p:sp>
      <p:sp>
        <p:nvSpPr>
          <p:cNvPr id="24" name="Action Button: Help 23">
            <a:hlinkClick r:id="" action="ppaction://noaction" highlightClick="1"/>
          </p:cNvPr>
          <p:cNvSpPr/>
          <p:nvPr/>
        </p:nvSpPr>
        <p:spPr bwMode="auto">
          <a:xfrm>
            <a:off x="5867400" y="1447800"/>
            <a:ext cx="1042416" cy="1042416"/>
          </a:xfrm>
          <a:prstGeom prst="actionButtonHelp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7591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4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02A81-F07A-417D-8ACC-48CC9F1D861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14400"/>
            <a:ext cx="9278937" cy="609600"/>
          </a:xfrm>
        </p:spPr>
        <p:txBody>
          <a:bodyPr/>
          <a:lstStyle/>
          <a:p>
            <a:pPr marL="3175" indent="-3175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4000" i="0" dirty="0" smtClean="0">
                <a:latin typeface="Arial Narrow" pitchFamily="34" charset="0"/>
                <a:cs typeface="Arial" charset="0"/>
              </a:rPr>
              <a:t>Hines and Rice (1994)</a:t>
            </a:r>
            <a:endParaRPr lang="en-US" sz="3600" i="0" dirty="0" smtClean="0">
              <a:latin typeface="Arial Narrow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200400"/>
            <a:ext cx="1981200" cy="1143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90000"/>
                  <a:tint val="66000"/>
                  <a:satMod val="160000"/>
                </a:schemeClr>
              </a:gs>
              <a:gs pos="50000">
                <a:schemeClr val="accent2">
                  <a:lumMod val="90000"/>
                  <a:tint val="44500"/>
                  <a:satMod val="160000"/>
                </a:schemeClr>
              </a:gs>
              <a:gs pos="100000">
                <a:schemeClr val="accent2">
                  <a:lumMod val="9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     Parent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(High-tax)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sp>
        <p:nvSpPr>
          <p:cNvPr id="13" name="Rectangle 11"/>
          <p:cNvSpPr/>
          <p:nvPr/>
        </p:nvSpPr>
        <p:spPr bwMode="auto">
          <a:xfrm>
            <a:off x="7239000" y="1905000"/>
            <a:ext cx="1447800" cy="10668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Affiliate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(Low-tax)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 bwMode="auto">
          <a:xfrm flipV="1">
            <a:off x="2209800" y="2438400"/>
            <a:ext cx="5029200" cy="133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Action Button: Help 26">
            <a:hlinkClick r:id="" action="ppaction://noaction" highlightClick="1"/>
          </p:cNvPr>
          <p:cNvSpPr/>
          <p:nvPr/>
        </p:nvSpPr>
        <p:spPr bwMode="auto">
          <a:xfrm>
            <a:off x="5867400" y="1447800"/>
            <a:ext cx="1042416" cy="1042416"/>
          </a:xfrm>
          <a:prstGeom prst="actionButtonHelp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5410200" y="2971800"/>
            <a:ext cx="373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0" dirty="0" smtClean="0">
                <a:solidFill>
                  <a:schemeClr val="tx1"/>
                </a:solidFill>
              </a:rPr>
              <a:t>Income-shifting: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Suppose that the tax rate falls by 1 % point; how much more income will be reported by this affiliate?</a:t>
            </a: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 flipH="1">
            <a:off x="7620000" y="847635"/>
            <a:ext cx="91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200" i="0" dirty="0" smtClean="0">
                <a:solidFill>
                  <a:schemeClr val="tx1"/>
                </a:solidFill>
              </a:rPr>
              <a:t>$</a:t>
            </a:r>
            <a:endParaRPr lang="en-US" sz="7200" i="0" dirty="0">
              <a:solidFill>
                <a:schemeClr val="tx1"/>
              </a:solidFill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457200" y="4495800"/>
            <a:ext cx="838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i="0" kern="0" dirty="0">
                <a:solidFill>
                  <a:srgbClr val="FF0000"/>
                </a:solidFill>
              </a:rPr>
              <a:t>U</a:t>
            </a:r>
            <a:r>
              <a:rPr lang="en-US" sz="2800" b="0" i="0" kern="0" dirty="0" smtClean="0">
                <a:solidFill>
                  <a:srgbClr val="FF0000"/>
                </a:solidFill>
              </a:rPr>
              <a:t>sed </a:t>
            </a:r>
            <a:r>
              <a:rPr lang="en-US" sz="2800" b="0" i="0" kern="0" dirty="0">
                <a:solidFill>
                  <a:srgbClr val="FF0000"/>
                </a:solidFill>
              </a:rPr>
              <a:t>aggregate country-level </a:t>
            </a:r>
            <a:endParaRPr lang="en-US" sz="2800" b="0" i="0" kern="0" dirty="0" smtClean="0">
              <a:solidFill>
                <a:srgbClr val="FF0000"/>
              </a:solidFill>
            </a:endParaRP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i="0" kern="0" dirty="0" smtClean="0">
                <a:solidFill>
                  <a:srgbClr val="FF0000"/>
                </a:solidFill>
              </a:rPr>
              <a:t>Bureau </a:t>
            </a:r>
            <a:r>
              <a:rPr lang="en-US" sz="2800" b="0" i="0" kern="0" dirty="0">
                <a:solidFill>
                  <a:srgbClr val="FF0000"/>
                </a:solidFill>
              </a:rPr>
              <a:t>of Economic Analysis (BEA) data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i="0" kern="0" dirty="0">
                <a:solidFill>
                  <a:srgbClr val="FF0000"/>
                </a:solidFill>
              </a:rPr>
              <a:t>Magnitude: </a:t>
            </a:r>
            <a:r>
              <a:rPr lang="en-US" sz="2800" b="0" i="0" kern="0" dirty="0" smtClean="0">
                <a:solidFill>
                  <a:srgbClr val="FF0000"/>
                </a:solidFill>
              </a:rPr>
              <a:t>semi-elasticity ≈ 2.25 </a:t>
            </a:r>
            <a:r>
              <a:rPr lang="en-US" sz="2800" b="0" i="0" kern="0" dirty="0" smtClean="0">
                <a:solidFill>
                  <a:srgbClr val="FF0000"/>
                </a:solidFill>
              </a:rPr>
              <a:t>(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i.e. a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10 % point decrease in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the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tax rate (e.g. from 35% to 25%) is associated with a 22.5% increase in reported income (e.g. from $100,000 to $122,500))</a:t>
            </a:r>
            <a:endParaRPr lang="en-US" sz="2400" b="0" i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4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D2A123-376F-4E0D-9AEE-BEBE114B4C1F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838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sz="4000" b="0" i="0" dirty="0" smtClean="0">
                <a:cs typeface="Arial" charset="0"/>
              </a:rPr>
              <a:t>New Affiliate-Level Datasets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i="0" u="sng" dirty="0" smtClean="0">
                <a:solidFill>
                  <a:srgbClr val="000000"/>
                </a:solidFill>
              </a:rPr>
              <a:t>Confidential Firm-Level Panel Data:</a:t>
            </a:r>
            <a:endParaRPr lang="en-US" i="0" u="sng" dirty="0">
              <a:solidFill>
                <a:schemeClr val="tx1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b="0" i="0" kern="0" dirty="0" smtClean="0">
                <a:solidFill>
                  <a:schemeClr val="tx1"/>
                </a:solidFill>
              </a:rPr>
              <a:t>Firm-level BEA data on affiliates of US MNCs </a:t>
            </a: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b="0" i="0" kern="0" noProof="0" dirty="0" err="1" smtClean="0">
                <a:solidFill>
                  <a:schemeClr val="tx1"/>
                </a:solidFill>
              </a:rPr>
              <a:t>MiDi</a:t>
            </a:r>
            <a:r>
              <a:rPr lang="en-US" b="0" i="0" kern="0" noProof="0" dirty="0" smtClean="0">
                <a:solidFill>
                  <a:schemeClr val="tx1"/>
                </a:solidFill>
              </a:rPr>
              <a:t> data on affiliates of German MNCs and German affiliates of non-German MNCs</a:t>
            </a:r>
            <a:endParaRPr kumimoji="0" lang="en-US" sz="120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Unconsolidated Panel Datasets (Bureau</a:t>
            </a:r>
            <a:r>
              <a:rPr kumimoji="0" lang="en-US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van </a:t>
            </a:r>
            <a:r>
              <a:rPr kumimoji="0" lang="en-US" i="0" u="sng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Dijk</a:t>
            </a:r>
            <a:r>
              <a:rPr kumimoji="0" lang="en-US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: </a:t>
            </a: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AMADEUS: European affiliates</a:t>
            </a: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b="0" i="0" kern="0" dirty="0" smtClean="0">
                <a:solidFill>
                  <a:schemeClr val="tx1"/>
                </a:solidFill>
              </a:rPr>
              <a:t>ORBIS: Global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0" i="0" kern="0" dirty="0">
                <a:solidFill>
                  <a:schemeClr val="tx1"/>
                </a:solidFill>
              </a:rPr>
              <a:t>Estimates of the magnitude of BEPS </a:t>
            </a:r>
            <a:r>
              <a:rPr lang="en-US" b="0" i="0" kern="0" dirty="0" smtClean="0">
                <a:solidFill>
                  <a:schemeClr val="tx1"/>
                </a:solidFill>
              </a:rPr>
              <a:t>are substantially smaller using these richer and more detailed datasets</a:t>
            </a:r>
            <a:endParaRPr lang="en-US" b="0" i="0" kern="0" dirty="0">
              <a:solidFill>
                <a:schemeClr val="tx1"/>
              </a:solidFill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b="0" i="0" kern="0" dirty="0" smtClean="0">
                <a:solidFill>
                  <a:schemeClr val="tx1"/>
                </a:solidFill>
              </a:rPr>
              <a:t>Enable </a:t>
            </a:r>
            <a:r>
              <a:rPr lang="en-US" sz="2400" b="0" i="0" kern="0" dirty="0">
                <a:solidFill>
                  <a:schemeClr val="tx1"/>
                </a:solidFill>
              </a:rPr>
              <a:t>researchers to </a:t>
            </a:r>
            <a:r>
              <a:rPr lang="en-US" sz="2400" b="0" i="0" kern="0" dirty="0" smtClean="0">
                <a:solidFill>
                  <a:schemeClr val="tx1"/>
                </a:solidFill>
              </a:rPr>
              <a:t>rule </a:t>
            </a:r>
            <a:r>
              <a:rPr lang="en-US" sz="2400" b="0" i="0" kern="0" dirty="0">
                <a:solidFill>
                  <a:schemeClr val="tx1"/>
                </a:solidFill>
              </a:rPr>
              <a:t>out many potential </a:t>
            </a:r>
            <a:r>
              <a:rPr lang="en-US" sz="2400" b="0" i="0" kern="0" dirty="0" smtClean="0">
                <a:solidFill>
                  <a:schemeClr val="tx1"/>
                </a:solidFill>
              </a:rPr>
              <a:t>(nontax) alternative </a:t>
            </a:r>
            <a:r>
              <a:rPr lang="en-US" sz="2400" b="0" i="0" kern="0" dirty="0">
                <a:solidFill>
                  <a:schemeClr val="tx1"/>
                </a:solidFill>
              </a:rPr>
              <a:t>explanations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b="0" i="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692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02A81-F07A-417D-8ACC-48CC9F1D861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14400"/>
            <a:ext cx="9278937" cy="609600"/>
          </a:xfrm>
        </p:spPr>
        <p:txBody>
          <a:bodyPr/>
          <a:lstStyle/>
          <a:p>
            <a:pPr marL="3175" indent="-3175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4000" i="0" dirty="0" smtClean="0">
                <a:latin typeface="Arial Narrow" pitchFamily="34" charset="0"/>
                <a:cs typeface="Arial" charset="0"/>
              </a:rPr>
              <a:t>Huizinga and </a:t>
            </a:r>
            <a:r>
              <a:rPr lang="en-US" sz="4000" i="0" dirty="0" err="1" smtClean="0">
                <a:latin typeface="Arial Narrow" pitchFamily="34" charset="0"/>
                <a:cs typeface="Arial" charset="0"/>
              </a:rPr>
              <a:t>Laeven</a:t>
            </a:r>
            <a:r>
              <a:rPr lang="en-US" sz="4000" i="0" dirty="0" smtClean="0">
                <a:latin typeface="Arial Narrow" pitchFamily="34" charset="0"/>
                <a:cs typeface="Arial" charset="0"/>
              </a:rPr>
              <a:t> (2008)</a:t>
            </a:r>
            <a:endParaRPr lang="en-US" sz="3600" i="0" dirty="0" smtClean="0">
              <a:latin typeface="Arial Narrow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200400"/>
            <a:ext cx="1981200" cy="1143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90000"/>
                  <a:tint val="66000"/>
                  <a:satMod val="160000"/>
                </a:schemeClr>
              </a:gs>
              <a:gs pos="50000">
                <a:schemeClr val="accent2">
                  <a:lumMod val="90000"/>
                  <a:tint val="44500"/>
                  <a:satMod val="160000"/>
                </a:schemeClr>
              </a:gs>
              <a:gs pos="100000">
                <a:schemeClr val="accent2">
                  <a:lumMod val="9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     Parent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(High-tax)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sp>
        <p:nvSpPr>
          <p:cNvPr id="13" name="Rectangle 11"/>
          <p:cNvSpPr/>
          <p:nvPr/>
        </p:nvSpPr>
        <p:spPr bwMode="auto">
          <a:xfrm>
            <a:off x="7239000" y="1905000"/>
            <a:ext cx="1447800" cy="10668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Affiliate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(Low-tax)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 bwMode="auto">
          <a:xfrm flipV="1">
            <a:off x="2209800" y="2438400"/>
            <a:ext cx="5029200" cy="133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Action Button: Help 26">
            <a:hlinkClick r:id="" action="ppaction://noaction" highlightClick="1"/>
          </p:cNvPr>
          <p:cNvSpPr/>
          <p:nvPr/>
        </p:nvSpPr>
        <p:spPr bwMode="auto">
          <a:xfrm>
            <a:off x="5867400" y="1447800"/>
            <a:ext cx="1042416" cy="1042416"/>
          </a:xfrm>
          <a:prstGeom prst="actionButtonHelp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5410200" y="2971800"/>
            <a:ext cx="373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0" dirty="0" smtClean="0">
                <a:solidFill>
                  <a:schemeClr val="tx1"/>
                </a:solidFill>
              </a:rPr>
              <a:t>Income-shifting: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Suppose that the tax rate falls by 1 % point; how much more income will be reported by this affiliate?</a:t>
            </a: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 flipH="1">
            <a:off x="7620000" y="847635"/>
            <a:ext cx="685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600" i="0" dirty="0" smtClean="0">
                <a:solidFill>
                  <a:schemeClr val="tx1"/>
                </a:solidFill>
              </a:rPr>
              <a:t>$</a:t>
            </a:r>
            <a:endParaRPr lang="en-US" sz="6600" i="0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4648200"/>
            <a:ext cx="871521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i="0" kern="0" dirty="0" smtClean="0">
                <a:solidFill>
                  <a:srgbClr val="FF0000"/>
                </a:solidFill>
              </a:rPr>
              <a:t>Use AMADEUS data for 1999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i="0" kern="0" dirty="0" smtClean="0">
                <a:solidFill>
                  <a:srgbClr val="FF0000"/>
                </a:solidFill>
              </a:rPr>
              <a:t>Magnitude</a:t>
            </a:r>
            <a:r>
              <a:rPr lang="en-US" sz="2800" b="0" i="0" kern="0" dirty="0">
                <a:solidFill>
                  <a:srgbClr val="FF0000"/>
                </a:solidFill>
              </a:rPr>
              <a:t>: </a:t>
            </a:r>
            <a:r>
              <a:rPr lang="en-US" sz="2800" b="0" i="0" kern="0" dirty="0" smtClean="0">
                <a:solidFill>
                  <a:srgbClr val="FF0000"/>
                </a:solidFill>
              </a:rPr>
              <a:t>semi-elasticity ≈ 1.3 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i="0" kern="0" dirty="0" smtClean="0">
                <a:solidFill>
                  <a:srgbClr val="FF0000"/>
                </a:solidFill>
              </a:rPr>
              <a:t>i.e. a 10 % point decrease in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the tax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rate (e.g. from 35% to 25%) is associated with a 13% increase in reported income (e.g. from $100,000 to $113,000)</a:t>
            </a:r>
            <a:endParaRPr lang="en-US" sz="2400" b="0" i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23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02A81-F07A-417D-8ACC-48CC9F1D861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14400"/>
            <a:ext cx="9278937" cy="609600"/>
          </a:xfrm>
        </p:spPr>
        <p:txBody>
          <a:bodyPr/>
          <a:lstStyle/>
          <a:p>
            <a:pPr marL="3175" indent="-3175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4000" i="0" dirty="0" smtClean="0">
                <a:latin typeface="Arial Narrow" pitchFamily="34" charset="0"/>
                <a:cs typeface="Arial" charset="0"/>
              </a:rPr>
              <a:t>“Consensus” Estimate</a:t>
            </a:r>
            <a:endParaRPr lang="en-US" sz="3600" i="0" dirty="0" smtClean="0">
              <a:latin typeface="Arial Narrow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200400"/>
            <a:ext cx="1981200" cy="1143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90000"/>
                  <a:tint val="66000"/>
                  <a:satMod val="160000"/>
                </a:schemeClr>
              </a:gs>
              <a:gs pos="50000">
                <a:schemeClr val="accent2">
                  <a:lumMod val="90000"/>
                  <a:tint val="44500"/>
                  <a:satMod val="160000"/>
                </a:schemeClr>
              </a:gs>
              <a:gs pos="100000">
                <a:schemeClr val="accent2">
                  <a:lumMod val="9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     Parent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(High-tax)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sp>
        <p:nvSpPr>
          <p:cNvPr id="13" name="Rectangle 11"/>
          <p:cNvSpPr/>
          <p:nvPr/>
        </p:nvSpPr>
        <p:spPr bwMode="auto">
          <a:xfrm>
            <a:off x="7239000" y="1905000"/>
            <a:ext cx="1447800" cy="10668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Affiliate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(Low-tax)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 bwMode="auto">
          <a:xfrm flipV="1">
            <a:off x="2209800" y="2438400"/>
            <a:ext cx="5029200" cy="133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Action Button: Help 26">
            <a:hlinkClick r:id="" action="ppaction://noaction" highlightClick="1"/>
          </p:cNvPr>
          <p:cNvSpPr/>
          <p:nvPr/>
        </p:nvSpPr>
        <p:spPr bwMode="auto">
          <a:xfrm>
            <a:off x="5867400" y="1447800"/>
            <a:ext cx="1042416" cy="1042416"/>
          </a:xfrm>
          <a:prstGeom prst="actionButtonHelp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5410200" y="2971800"/>
            <a:ext cx="373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0" dirty="0" smtClean="0">
                <a:solidFill>
                  <a:schemeClr val="tx1"/>
                </a:solidFill>
              </a:rPr>
              <a:t>Income-shifting: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Suppose that the tax rate falls by 1 % point; how much more income will be reported by this affiliate?</a:t>
            </a: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 flipH="1">
            <a:off x="7620000" y="847635"/>
            <a:ext cx="91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i="0" dirty="0" smtClean="0">
                <a:solidFill>
                  <a:schemeClr val="tx1"/>
                </a:solidFill>
              </a:rPr>
              <a:t>$</a:t>
            </a:r>
            <a:endParaRPr lang="en-US" sz="5400" i="0" dirty="0">
              <a:solidFill>
                <a:schemeClr val="tx1"/>
              </a:solidFill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241515" y="1509147"/>
            <a:ext cx="539728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i="0" kern="0" dirty="0">
                <a:solidFill>
                  <a:srgbClr val="FF0000"/>
                </a:solidFill>
              </a:rPr>
              <a:t>Most recent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studies (AMADEUS data for 1999-2009): </a:t>
            </a:r>
            <a:r>
              <a:rPr lang="en-US" sz="2400" b="0" i="0" kern="0" dirty="0">
                <a:solidFill>
                  <a:srgbClr val="FF0000"/>
                </a:solidFill>
              </a:rPr>
              <a:t>semi-elasticity of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0.4</a:t>
            </a:r>
            <a:r>
              <a:rPr lang="en-US" sz="2400" b="0" i="0" kern="0" dirty="0">
                <a:solidFill>
                  <a:srgbClr val="FF0000"/>
                </a:solidFill>
              </a:rPr>
              <a:t>;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BEPS appears to be </a:t>
            </a:r>
            <a:r>
              <a:rPr lang="en-US" sz="2400" b="0" kern="0" dirty="0" smtClean="0">
                <a:solidFill>
                  <a:srgbClr val="FF0000"/>
                </a:solidFill>
              </a:rPr>
              <a:t>decreasing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 over time 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i="0" kern="0" dirty="0" smtClean="0">
                <a:solidFill>
                  <a:srgbClr val="FF0000"/>
                </a:solidFill>
              </a:rPr>
              <a:t>(</a:t>
            </a:r>
            <a:r>
              <a:rPr lang="en-US" sz="2400" b="0" i="0" kern="0" dirty="0" err="1" smtClean="0">
                <a:solidFill>
                  <a:srgbClr val="FF0000"/>
                </a:solidFill>
              </a:rPr>
              <a:t>Lohse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 </a:t>
            </a:r>
            <a:r>
              <a:rPr lang="en-US" sz="2400" b="0" i="0" kern="0" dirty="0">
                <a:solidFill>
                  <a:srgbClr val="FF0000"/>
                </a:solidFill>
              </a:rPr>
              <a:t>and Riedel, 2013)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4648200"/>
            <a:ext cx="871521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i="0" kern="0" dirty="0" smtClean="0">
                <a:solidFill>
                  <a:srgbClr val="FF0000"/>
                </a:solidFill>
              </a:rPr>
              <a:t>e.g. AMADEUS data for 1995-2005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i="0" kern="0" dirty="0" smtClean="0">
                <a:solidFill>
                  <a:srgbClr val="FF0000"/>
                </a:solidFill>
              </a:rPr>
              <a:t>“Consensus” estimate: semi-elasticity ≈ 0.8 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i="0" kern="0" dirty="0" smtClean="0">
                <a:solidFill>
                  <a:srgbClr val="FF0000"/>
                </a:solidFill>
              </a:rPr>
              <a:t>i.e. a 10 % point decrease in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the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tax rate (e.g. from 35% to 25%) is associated with an 8% increase in reported income (e.g. from $100,000 to $108,000)</a:t>
            </a:r>
            <a:endParaRPr lang="en-US" sz="2400" b="0" i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221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02A81-F07A-417D-8ACC-48CC9F1D861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14400"/>
            <a:ext cx="9278937" cy="609600"/>
          </a:xfrm>
        </p:spPr>
        <p:txBody>
          <a:bodyPr/>
          <a:lstStyle/>
          <a:p>
            <a:pPr marL="3175" indent="-3175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4000" i="0" dirty="0" smtClean="0">
                <a:latin typeface="Arial Narrow" pitchFamily="34" charset="0"/>
                <a:cs typeface="Arial" charset="0"/>
              </a:rPr>
              <a:t>Other Approaches: </a:t>
            </a:r>
            <a:r>
              <a:rPr lang="en-US" sz="3600" i="0" dirty="0" smtClean="0">
                <a:latin typeface="Arial Narrow" pitchFamily="34" charset="0"/>
                <a:cs typeface="Arial" charset="0"/>
              </a:rPr>
              <a:t>Dharmapala and Riedel (2013)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200400"/>
            <a:ext cx="1981200" cy="1143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90000"/>
                  <a:tint val="66000"/>
                  <a:satMod val="160000"/>
                </a:schemeClr>
              </a:gs>
              <a:gs pos="50000">
                <a:schemeClr val="accent2">
                  <a:lumMod val="90000"/>
                  <a:tint val="44500"/>
                  <a:satMod val="160000"/>
                </a:schemeClr>
              </a:gs>
              <a:gs pos="100000">
                <a:schemeClr val="accent2">
                  <a:lumMod val="9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        Parent</a:t>
            </a:r>
          </a:p>
          <a:p>
            <a:pPr algn="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(High-tax)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sp>
        <p:nvSpPr>
          <p:cNvPr id="13" name="Rectangle 11"/>
          <p:cNvSpPr/>
          <p:nvPr/>
        </p:nvSpPr>
        <p:spPr bwMode="auto">
          <a:xfrm>
            <a:off x="7239000" y="1905000"/>
            <a:ext cx="1447800" cy="10668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Affiliate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(Low-tax)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 bwMode="auto">
          <a:xfrm flipV="1">
            <a:off x="2209800" y="2438400"/>
            <a:ext cx="5029200" cy="133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11"/>
          <p:cNvSpPr/>
          <p:nvPr/>
        </p:nvSpPr>
        <p:spPr bwMode="auto">
          <a:xfrm>
            <a:off x="7239000" y="4495800"/>
            <a:ext cx="1447800" cy="1066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Affiliate</a:t>
            </a:r>
          </a:p>
          <a:p>
            <a:pPr algn="ctr">
              <a:defRPr/>
            </a:pPr>
            <a:r>
              <a:rPr lang="en-US" sz="2800" i="0" dirty="0" smtClean="0">
                <a:solidFill>
                  <a:schemeClr val="tx1"/>
                </a:solidFill>
              </a:rPr>
              <a:t>(High-tax)</a:t>
            </a:r>
            <a:endParaRPr lang="en-US" sz="2800" i="0" dirty="0">
              <a:solidFill>
                <a:schemeClr val="tx1"/>
              </a:solidFill>
            </a:endParaRPr>
          </a:p>
        </p:txBody>
      </p: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304800" y="1600200"/>
            <a:ext cx="541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0" i="0" dirty="0" smtClean="0">
                <a:solidFill>
                  <a:srgbClr val="000000"/>
                </a:solidFill>
              </a:rPr>
              <a:t>How do earnings shocks to the parent firm propagate differentially to low-tax and high-tax affiliates?</a:t>
            </a:r>
            <a:endParaRPr lang="en-US" sz="2400" b="0" i="0" dirty="0">
              <a:solidFill>
                <a:schemeClr val="tx1"/>
              </a:solidFill>
            </a:endParaRPr>
          </a:p>
        </p:txBody>
      </p:sp>
      <p:sp>
        <p:nvSpPr>
          <p:cNvPr id="27" name="Action Button: Help 26">
            <a:hlinkClick r:id="" action="ppaction://noaction" highlightClick="1"/>
          </p:cNvPr>
          <p:cNvSpPr/>
          <p:nvPr/>
        </p:nvSpPr>
        <p:spPr bwMode="auto">
          <a:xfrm>
            <a:off x="5867400" y="1447800"/>
            <a:ext cx="1042416" cy="1042416"/>
          </a:xfrm>
          <a:prstGeom prst="actionButtonHelp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  <p:sp>
        <p:nvSpPr>
          <p:cNvPr id="30" name="TextBox 18"/>
          <p:cNvSpPr txBox="1">
            <a:spLocks noChangeArrowheads="1"/>
          </p:cNvSpPr>
          <p:nvPr/>
        </p:nvSpPr>
        <p:spPr bwMode="auto">
          <a:xfrm flipH="1">
            <a:off x="228600" y="3200400"/>
            <a:ext cx="91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200" i="0" dirty="0" smtClean="0">
                <a:solidFill>
                  <a:schemeClr val="tx1"/>
                </a:solidFill>
              </a:rPr>
              <a:t>$</a:t>
            </a:r>
            <a:endParaRPr lang="en-US" sz="7200" i="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12" idx="3"/>
            <a:endCxn id="25" idx="1"/>
          </p:cNvCxnSpPr>
          <p:nvPr/>
        </p:nvCxnSpPr>
        <p:spPr bwMode="auto">
          <a:xfrm>
            <a:off x="2209800" y="3771900"/>
            <a:ext cx="5029200" cy="1257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Action Button: Help 36">
            <a:hlinkClick r:id="" action="ppaction://noaction" highlightClick="1"/>
          </p:cNvPr>
          <p:cNvSpPr/>
          <p:nvPr/>
        </p:nvSpPr>
        <p:spPr bwMode="auto">
          <a:xfrm>
            <a:off x="6019800" y="4953000"/>
            <a:ext cx="685800" cy="533400"/>
          </a:xfrm>
          <a:prstGeom prst="actionButtonHelp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6557962" y="2971800"/>
            <a:ext cx="25860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0" dirty="0" smtClean="0">
                <a:solidFill>
                  <a:schemeClr val="tx1"/>
                </a:solidFill>
              </a:rPr>
              <a:t>Income-shifting:</a:t>
            </a:r>
          </a:p>
          <a:p>
            <a:pPr>
              <a:buFontTx/>
              <a:buChar char="-"/>
            </a:pPr>
            <a:r>
              <a:rPr lang="en-US" sz="2000" b="0" i="0" dirty="0" smtClean="0">
                <a:solidFill>
                  <a:schemeClr val="tx1"/>
                </a:solidFill>
              </a:rPr>
              <a:t>Tax-motivated?</a:t>
            </a:r>
          </a:p>
          <a:p>
            <a:pPr>
              <a:buFontTx/>
              <a:buChar char="-"/>
            </a:pPr>
            <a:r>
              <a:rPr lang="en-US" sz="2000" b="0" i="0" dirty="0" smtClean="0">
                <a:solidFill>
                  <a:schemeClr val="tx1"/>
                </a:solidFill>
              </a:rPr>
              <a:t> Other motivations?</a:t>
            </a:r>
          </a:p>
          <a:p>
            <a:r>
              <a:rPr lang="en-US" sz="1800" b="0" i="0" dirty="0" smtClean="0">
                <a:solidFill>
                  <a:schemeClr val="tx1"/>
                </a:solidFill>
              </a:rPr>
              <a:t>e.g. internal capital markets, risk-sharing </a:t>
            </a:r>
            <a:endParaRPr lang="en-US" sz="1800" b="0" i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298" y="4603016"/>
            <a:ext cx="5547102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i="0" kern="0" dirty="0">
                <a:solidFill>
                  <a:srgbClr val="FF0000"/>
                </a:solidFill>
              </a:rPr>
              <a:t>AMADEUS data for 1995-2005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i="0" kern="0" dirty="0">
                <a:solidFill>
                  <a:srgbClr val="FF0000"/>
                </a:solidFill>
              </a:rPr>
              <a:t>Magnitude: 2% of “unexpected” income is shifted to low-tax affiliates, relative to high-tax </a:t>
            </a:r>
            <a:r>
              <a:rPr lang="en-US" sz="2400" b="0" i="0" kern="0" dirty="0" smtClean="0">
                <a:solidFill>
                  <a:srgbClr val="FF0000"/>
                </a:solidFill>
              </a:rPr>
              <a:t>affiliates</a:t>
            </a:r>
            <a:endParaRPr lang="en-US" sz="2400" b="0" i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323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allAtOnce"/>
      <p:bldP spid="27" grpId="0" animBg="1"/>
      <p:bldP spid="30" grpId="0" build="allAtOnce"/>
      <p:bldP spid="37" grpId="0" animBg="1"/>
      <p:bldP spid="14" grpId="0" build="allAtOnce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D2A123-376F-4E0D-9AEE-BEBE114B4C1F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8382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US" sz="4000" b="0" i="0" dirty="0" smtClean="0">
                <a:cs typeface="Arial" charset="0"/>
              </a:rPr>
              <a:t>Summary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1407763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0" i="0" dirty="0" smtClean="0">
                <a:solidFill>
                  <a:srgbClr val="000000"/>
                </a:solidFill>
              </a:rPr>
              <a:t>A 10% point decrease in a country’s tax rate (e.g.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0" i="0" dirty="0" smtClean="0">
                <a:solidFill>
                  <a:srgbClr val="000000"/>
                </a:solidFill>
              </a:rPr>
              <a:t>35% → 25%) → an increase in reported income of:</a:t>
            </a:r>
            <a:endParaRPr lang="en-US" b="0" i="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22310"/>
              </p:ext>
            </p:extLst>
          </p:nvPr>
        </p:nvGraphicFramePr>
        <p:xfrm>
          <a:off x="609600" y="2514600"/>
          <a:ext cx="8077200" cy="32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from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Hines and Rice (1994)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$122,500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Huizinga and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Laeven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(2008)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</a:t>
                      </a: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$113,000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“Consensus”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</a:t>
                      </a: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$108,000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Lohse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Riedel (2013)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</a:t>
                      </a: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$104,000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6019800"/>
            <a:ext cx="6059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</a:rPr>
              <a:t>Are these effects “large” or “small”?</a:t>
            </a:r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506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</p:bld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15398</TotalTime>
  <Words>963</Words>
  <Application>Microsoft Office PowerPoint</Application>
  <PresentationFormat>On-screen Show (4:3)</PresentationFormat>
  <Paragraphs>220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Global</vt:lpstr>
      <vt:lpstr>What Do We Know About Base Erosion and Profit Shifting? A Review of the Empirical Literature</vt:lpstr>
      <vt:lpstr>PowerPoint Presentation</vt:lpstr>
      <vt:lpstr>Hines and Rice (1994)</vt:lpstr>
      <vt:lpstr>Hines and Rice (1994)</vt:lpstr>
      <vt:lpstr>PowerPoint Presentation</vt:lpstr>
      <vt:lpstr>Huizinga and Laeven (2008)</vt:lpstr>
      <vt:lpstr>“Consensus” Estimate</vt:lpstr>
      <vt:lpstr>Other Approaches: Dharmapala and Riedel (2013)</vt:lpstr>
      <vt:lpstr>PowerPoint Presentation</vt:lpstr>
      <vt:lpstr>PowerPoint Presentation</vt:lpstr>
      <vt:lpstr>PowerPoint Presentation</vt:lpstr>
      <vt:lpstr>PowerPoint Presentation</vt:lpstr>
    </vt:vector>
  </TitlesOfParts>
  <Company>Harvard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Tax Avoidance</dc:title>
  <dc:creator>Dhammika Dharmapala</dc:creator>
  <cp:lastModifiedBy>Dharmapala, Dhammika</cp:lastModifiedBy>
  <cp:revision>1345</cp:revision>
  <cp:lastPrinted>1601-01-01T00:00:00Z</cp:lastPrinted>
  <dcterms:created xsi:type="dcterms:W3CDTF">2003-05-28T16:02:47Z</dcterms:created>
  <dcterms:modified xsi:type="dcterms:W3CDTF">2014-03-28T16:11:46Z</dcterms:modified>
</cp:coreProperties>
</file>