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8">
  <p:sldMasterIdLst>
    <p:sldMasterId id="2147483907" r:id="rId1"/>
  </p:sldMasterIdLst>
  <p:notesMasterIdLst>
    <p:notesMasterId r:id="rId21"/>
  </p:notesMasterIdLst>
  <p:handoutMasterIdLst>
    <p:handoutMasterId r:id="rId22"/>
  </p:handoutMasterIdLst>
  <p:sldIdLst>
    <p:sldId id="256" r:id="rId2"/>
    <p:sldId id="755" r:id="rId3"/>
    <p:sldId id="712" r:id="rId4"/>
    <p:sldId id="778" r:id="rId5"/>
    <p:sldId id="782" r:id="rId6"/>
    <p:sldId id="779" r:id="rId7"/>
    <p:sldId id="765" r:id="rId8"/>
    <p:sldId id="780" r:id="rId9"/>
    <p:sldId id="766" r:id="rId10"/>
    <p:sldId id="767" r:id="rId11"/>
    <p:sldId id="781" r:id="rId12"/>
    <p:sldId id="763" r:id="rId13"/>
    <p:sldId id="772" r:id="rId14"/>
    <p:sldId id="769" r:id="rId15"/>
    <p:sldId id="773" r:id="rId16"/>
    <p:sldId id="777" r:id="rId17"/>
    <p:sldId id="775" r:id="rId18"/>
    <p:sldId id="776" r:id="rId19"/>
    <p:sldId id="783" r:id="rId2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5579">
          <p15:clr>
            <a:srgbClr val="A4A3A4"/>
          </p15:clr>
        </p15:guide>
        <p15:guide id="6" pos="612">
          <p15:clr>
            <a:srgbClr val="A4A3A4"/>
          </p15:clr>
        </p15:guide>
        <p15:guide id="7">
          <p15:clr>
            <a:srgbClr val="A4A3A4"/>
          </p15:clr>
        </p15:guide>
        <p15:guide id="8" pos="3787">
          <p15:clr>
            <a:srgbClr val="A4A3A4"/>
          </p15:clr>
        </p15:guide>
        <p15:guide id="9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A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 autoAdjust="0"/>
    <p:restoredTop sz="95356" autoAdjust="0"/>
  </p:normalViewPr>
  <p:slideViewPr>
    <p:cSldViewPr>
      <p:cViewPr varScale="1">
        <p:scale>
          <a:sx n="117" d="100"/>
          <a:sy n="117" d="100"/>
        </p:scale>
        <p:origin x="-1728" y="-96"/>
      </p:cViewPr>
      <p:guideLst>
        <p:guide orient="horz" pos="1207"/>
        <p:guide orient="horz" pos="3884"/>
        <p:guide orient="horz" pos="1117"/>
        <p:guide orient="horz" pos="3861"/>
        <p:guide pos="5579"/>
        <p:guide pos="612"/>
        <p:guide/>
        <p:guide pos="3787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52" y="-72"/>
      </p:cViewPr>
      <p:guideLst>
        <p:guide orient="horz" pos="3225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Aufs&#228;tze\projekt-georg\vortrag\washington\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Aufs&#228;tze\projekt-georg\vortrag\washington\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Aufs&#228;tze\projekt-georg\vortrag\washington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err="1"/>
              <a:t>Dividends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per </a:t>
            </a:r>
            <a:r>
              <a:rPr lang="de-DE" dirty="0" err="1" smtClean="0"/>
              <a:t>sub</a:t>
            </a:r>
            <a:r>
              <a:rPr lang="de-DE" dirty="0" smtClean="0"/>
              <a:t> in 1,000 US-$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Tabelle1!$B$45</c:f>
              <c:strCache>
                <c:ptCount val="1"/>
                <c:pt idx="0">
                  <c:v>UK subs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Tabelle1!$C$44:$E$44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Tabelle1!$C$45:$E$45</c:f>
              <c:numCache>
                <c:formatCode>#,##0</c:formatCode>
                <c:ptCount val="3"/>
                <c:pt idx="0">
                  <c:v>13029.498442607191</c:v>
                </c:pt>
                <c:pt idx="1">
                  <c:v>6088.5326751797402</c:v>
                </c:pt>
                <c:pt idx="2">
                  <c:v>10768.312976402392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Tabelle1!$B$46</c:f>
              <c:strCache>
                <c:ptCount val="1"/>
                <c:pt idx="0">
                  <c:v>Other subs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Tabelle1!$C$44:$E$44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Tabelle1!$C$46:$E$46</c:f>
              <c:numCache>
                <c:formatCode>#,##0</c:formatCode>
                <c:ptCount val="3"/>
                <c:pt idx="0">
                  <c:v>15873.588746569076</c:v>
                </c:pt>
                <c:pt idx="1">
                  <c:v>8097.7434183033847</c:v>
                </c:pt>
                <c:pt idx="2">
                  <c:v>11543.991245136187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89120"/>
        <c:axId val="77190656"/>
      </c:lineChart>
      <c:catAx>
        <c:axId val="7718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90656"/>
        <c:crosses val="autoZero"/>
        <c:auto val="1"/>
        <c:lblAlgn val="ctr"/>
        <c:lblOffset val="100"/>
        <c:noMultiLvlLbl val="0"/>
      </c:catAx>
      <c:valAx>
        <c:axId val="7719065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8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Dividend</a:t>
            </a:r>
            <a:r>
              <a:rPr lang="de-DE" baseline="0"/>
              <a:t> Payments in 2009; 1,000 US-$</a:t>
            </a:r>
            <a:endParaRPr lang="de-DE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Tabelle1!$B$31:$C$31</c:f>
              <c:strCache>
                <c:ptCount val="2"/>
                <c:pt idx="0">
                  <c:v>UK owned subs</c:v>
                </c:pt>
                <c:pt idx="1">
                  <c:v>Controls</c:v>
                </c:pt>
              </c:strCache>
            </c:strRef>
          </c:cat>
          <c:val>
            <c:numRef>
              <c:f>Tabelle1!$B$32:$C$32</c:f>
              <c:numCache>
                <c:formatCode>#,##0</c:formatCode>
                <c:ptCount val="2"/>
                <c:pt idx="0">
                  <c:v>6065</c:v>
                </c:pt>
                <c:pt idx="1">
                  <c:v>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28480"/>
        <c:axId val="83430016"/>
      </c:barChart>
      <c:catAx>
        <c:axId val="8342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30016"/>
        <c:crosses val="autoZero"/>
        <c:auto val="1"/>
        <c:lblAlgn val="ctr"/>
        <c:lblOffset val="100"/>
        <c:noMultiLvlLbl val="0"/>
      </c:catAx>
      <c:valAx>
        <c:axId val="834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2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Investment in 2009 in 1,000 US-$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investment!$B$31:$C$31</c:f>
              <c:strCache>
                <c:ptCount val="2"/>
                <c:pt idx="0">
                  <c:v>UK owned subs</c:v>
                </c:pt>
                <c:pt idx="1">
                  <c:v>Controls</c:v>
                </c:pt>
              </c:strCache>
            </c:strRef>
          </c:cat>
          <c:val>
            <c:numRef>
              <c:f>investment!$B$32:$C$32</c:f>
              <c:numCache>
                <c:formatCode>#,##0</c:formatCode>
                <c:ptCount val="2"/>
                <c:pt idx="0">
                  <c:v>430</c:v>
                </c:pt>
                <c:pt idx="1">
                  <c:v>3575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417152"/>
        <c:axId val="84418944"/>
      </c:barChart>
      <c:catAx>
        <c:axId val="844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18944"/>
        <c:crosses val="autoZero"/>
        <c:auto val="1"/>
        <c:lblAlgn val="ctr"/>
        <c:lblOffset val="100"/>
        <c:noMultiLvlLbl val="0"/>
      </c:catAx>
      <c:valAx>
        <c:axId val="8441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1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FE2EF-7511-4BEA-9602-F2C9F32EEC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8C5E3B-7A7A-4460-BF7B-A53917C98979}">
      <dgm:prSet phldrT="[Text]"/>
      <dgm:spPr/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Pay </a:t>
          </a:r>
          <a:r>
            <a:rPr lang="de-DE" dirty="0" err="1" smtClean="0">
              <a:solidFill>
                <a:srgbClr val="FF0000"/>
              </a:solidFill>
            </a:rPr>
            <a:t>repatriation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tax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today</a:t>
          </a:r>
          <a:endParaRPr lang="de-DE" dirty="0">
            <a:solidFill>
              <a:srgbClr val="FF0000"/>
            </a:solidFill>
          </a:endParaRPr>
        </a:p>
      </dgm:t>
    </dgm:pt>
    <dgm:pt modelId="{CBA4297E-A713-44AA-9E91-49A6A4E95003}" type="parTrans" cxnId="{93FF1B37-5682-4425-85CD-83FA8BABA2CE}">
      <dgm:prSet/>
      <dgm:spPr/>
      <dgm:t>
        <a:bodyPr/>
        <a:lstStyle/>
        <a:p>
          <a:endParaRPr lang="de-DE"/>
        </a:p>
      </dgm:t>
    </dgm:pt>
    <dgm:pt modelId="{D1C57D53-1B0A-4A6B-90AE-B25F5B9A85ED}" type="sibTrans" cxnId="{93FF1B37-5682-4425-85CD-83FA8BABA2CE}">
      <dgm:prSet/>
      <dgm:spPr/>
      <dgm:t>
        <a:bodyPr/>
        <a:lstStyle/>
        <a:p>
          <a:endParaRPr lang="de-DE"/>
        </a:p>
      </dgm:t>
    </dgm:pt>
    <dgm:pt modelId="{95025C37-6F9E-40A2-8529-3BBE42D74009}">
      <dgm:prSet phldrT="[Text]"/>
      <dgm:spPr/>
      <dgm:t>
        <a:bodyPr/>
        <a:lstStyle/>
        <a:p>
          <a:r>
            <a:rPr lang="de-DE" dirty="0" err="1" smtClean="0"/>
            <a:t>Invest</a:t>
          </a:r>
          <a:r>
            <a:rPr lang="de-DE" dirty="0" smtClean="0"/>
            <a:t> at </a:t>
          </a:r>
          <a:r>
            <a:rPr lang="de-DE" dirty="0" err="1" smtClean="0"/>
            <a:t>home</a:t>
          </a:r>
          <a:endParaRPr lang="de-DE" dirty="0"/>
        </a:p>
      </dgm:t>
    </dgm:pt>
    <dgm:pt modelId="{E75FC4F0-FE25-4C42-B944-6748D76F1DF3}" type="parTrans" cxnId="{26DD5CA5-FEEB-40D2-9A2D-04E807970AD2}">
      <dgm:prSet/>
      <dgm:spPr/>
      <dgm:t>
        <a:bodyPr/>
        <a:lstStyle/>
        <a:p>
          <a:endParaRPr lang="de-DE"/>
        </a:p>
      </dgm:t>
    </dgm:pt>
    <dgm:pt modelId="{18F44884-39D0-4437-A360-74F471262A71}" type="sibTrans" cxnId="{26DD5CA5-FEEB-40D2-9A2D-04E807970AD2}">
      <dgm:prSet/>
      <dgm:spPr/>
      <dgm:t>
        <a:bodyPr/>
        <a:lstStyle/>
        <a:p>
          <a:endParaRPr lang="de-DE"/>
        </a:p>
      </dgm:t>
    </dgm:pt>
    <dgm:pt modelId="{DEAC8F34-01B2-42A6-AF12-32A6B2B2522B}">
      <dgm:prSet phldrT="[Text]"/>
      <dgm:spPr/>
      <dgm:t>
        <a:bodyPr/>
        <a:lstStyle/>
        <a:p>
          <a:r>
            <a:rPr lang="de-DE" dirty="0" err="1" smtClean="0"/>
            <a:t>Repatriate</a:t>
          </a:r>
          <a:endParaRPr lang="de-DE" dirty="0"/>
        </a:p>
      </dgm:t>
    </dgm:pt>
    <dgm:pt modelId="{AC5AFFD1-4410-489F-BB6A-39BEB8440A41}" type="parTrans" cxnId="{C0378DC0-8EDF-4ED1-B3E0-718E0C008DE6}">
      <dgm:prSet/>
      <dgm:spPr/>
      <dgm:t>
        <a:bodyPr/>
        <a:lstStyle/>
        <a:p>
          <a:endParaRPr lang="de-DE"/>
        </a:p>
      </dgm:t>
    </dgm:pt>
    <dgm:pt modelId="{DF2F6896-FBF1-418C-9ABB-9F37D266AEAE}" type="sibTrans" cxnId="{C0378DC0-8EDF-4ED1-B3E0-718E0C008DE6}">
      <dgm:prSet/>
      <dgm:spPr/>
      <dgm:t>
        <a:bodyPr/>
        <a:lstStyle/>
        <a:p>
          <a:endParaRPr lang="de-DE"/>
        </a:p>
      </dgm:t>
    </dgm:pt>
    <dgm:pt modelId="{AA25A0BF-BC85-4260-ACF8-BF954AE32884}" type="pres">
      <dgm:prSet presAssocID="{E44FE2EF-7511-4BEA-9602-F2C9F32EEC5C}" presName="Name0" presStyleCnt="0">
        <dgm:presLayoutVars>
          <dgm:dir/>
          <dgm:resizeHandles val="exact"/>
        </dgm:presLayoutVars>
      </dgm:prSet>
      <dgm:spPr/>
    </dgm:pt>
    <dgm:pt modelId="{902E24C0-92A4-4FC7-AC4F-4D9A3D554933}" type="pres">
      <dgm:prSet presAssocID="{DEAC8F34-01B2-42A6-AF12-32A6B2B252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410299-EE53-49A5-8177-534F4877E5E8}" type="pres">
      <dgm:prSet presAssocID="{DF2F6896-FBF1-418C-9ABB-9F37D266AEAE}" presName="sibTrans" presStyleLbl="sibTrans2D1" presStyleIdx="0" presStyleCnt="2"/>
      <dgm:spPr/>
      <dgm:t>
        <a:bodyPr/>
        <a:lstStyle/>
        <a:p>
          <a:endParaRPr lang="de-DE"/>
        </a:p>
      </dgm:t>
    </dgm:pt>
    <dgm:pt modelId="{68F8920D-6DAC-429B-924B-10FFF0EE6CE4}" type="pres">
      <dgm:prSet presAssocID="{DF2F6896-FBF1-418C-9ABB-9F37D266AEAE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C40A2D18-67DE-461B-8005-E2A4081BF2F4}" type="pres">
      <dgm:prSet presAssocID="{2C8C5E3B-7A7A-4460-BF7B-A53917C989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685B25-87B9-4862-8955-10F1C8E5CFA0}" type="pres">
      <dgm:prSet presAssocID="{D1C57D53-1B0A-4A6B-90AE-B25F5B9A85ED}" presName="sibTrans" presStyleLbl="sibTrans2D1" presStyleIdx="1" presStyleCnt="2"/>
      <dgm:spPr/>
      <dgm:t>
        <a:bodyPr/>
        <a:lstStyle/>
        <a:p>
          <a:endParaRPr lang="de-DE"/>
        </a:p>
      </dgm:t>
    </dgm:pt>
    <dgm:pt modelId="{5EF08779-1E76-41C3-8F17-EB6494290120}" type="pres">
      <dgm:prSet presAssocID="{D1C57D53-1B0A-4A6B-90AE-B25F5B9A85ED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4C1FE6A2-9301-47C6-8DC5-7F63C930B991}" type="pres">
      <dgm:prSet presAssocID="{95025C37-6F9E-40A2-8529-3BBE42D740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0378DC0-8EDF-4ED1-B3E0-718E0C008DE6}" srcId="{E44FE2EF-7511-4BEA-9602-F2C9F32EEC5C}" destId="{DEAC8F34-01B2-42A6-AF12-32A6B2B2522B}" srcOrd="0" destOrd="0" parTransId="{AC5AFFD1-4410-489F-BB6A-39BEB8440A41}" sibTransId="{DF2F6896-FBF1-418C-9ABB-9F37D266AEAE}"/>
    <dgm:cxn modelId="{93FF1B37-5682-4425-85CD-83FA8BABA2CE}" srcId="{E44FE2EF-7511-4BEA-9602-F2C9F32EEC5C}" destId="{2C8C5E3B-7A7A-4460-BF7B-A53917C98979}" srcOrd="1" destOrd="0" parTransId="{CBA4297E-A713-44AA-9E91-49A6A4E95003}" sibTransId="{D1C57D53-1B0A-4A6B-90AE-B25F5B9A85ED}"/>
    <dgm:cxn modelId="{26DD5CA5-FEEB-40D2-9A2D-04E807970AD2}" srcId="{E44FE2EF-7511-4BEA-9602-F2C9F32EEC5C}" destId="{95025C37-6F9E-40A2-8529-3BBE42D74009}" srcOrd="2" destOrd="0" parTransId="{E75FC4F0-FE25-4C42-B944-6748D76F1DF3}" sibTransId="{18F44884-39D0-4437-A360-74F471262A71}"/>
    <dgm:cxn modelId="{1010EE51-7EC8-4B10-9AA0-BA24E2D52E4C}" type="presOf" srcId="{D1C57D53-1B0A-4A6B-90AE-B25F5B9A85ED}" destId="{5EF08779-1E76-41C3-8F17-EB6494290120}" srcOrd="1" destOrd="0" presId="urn:microsoft.com/office/officeart/2005/8/layout/process1"/>
    <dgm:cxn modelId="{D43331E7-4143-4DC3-B132-331065C322B3}" type="presOf" srcId="{E44FE2EF-7511-4BEA-9602-F2C9F32EEC5C}" destId="{AA25A0BF-BC85-4260-ACF8-BF954AE32884}" srcOrd="0" destOrd="0" presId="urn:microsoft.com/office/officeart/2005/8/layout/process1"/>
    <dgm:cxn modelId="{7E511F0A-59C7-4488-B291-7E49E887F485}" type="presOf" srcId="{DF2F6896-FBF1-418C-9ABB-9F37D266AEAE}" destId="{68F8920D-6DAC-429B-924B-10FFF0EE6CE4}" srcOrd="1" destOrd="0" presId="urn:microsoft.com/office/officeart/2005/8/layout/process1"/>
    <dgm:cxn modelId="{4C4040EE-2364-4812-ACDE-59B92B531753}" type="presOf" srcId="{D1C57D53-1B0A-4A6B-90AE-B25F5B9A85ED}" destId="{78685B25-87B9-4862-8955-10F1C8E5CFA0}" srcOrd="0" destOrd="0" presId="urn:microsoft.com/office/officeart/2005/8/layout/process1"/>
    <dgm:cxn modelId="{1BCD61B3-DF96-4915-8C79-50A248949B7B}" type="presOf" srcId="{DEAC8F34-01B2-42A6-AF12-32A6B2B2522B}" destId="{902E24C0-92A4-4FC7-AC4F-4D9A3D554933}" srcOrd="0" destOrd="0" presId="urn:microsoft.com/office/officeart/2005/8/layout/process1"/>
    <dgm:cxn modelId="{53027EC1-8F6C-4C84-B4FE-F559A1665A94}" type="presOf" srcId="{2C8C5E3B-7A7A-4460-BF7B-A53917C98979}" destId="{C40A2D18-67DE-461B-8005-E2A4081BF2F4}" srcOrd="0" destOrd="0" presId="urn:microsoft.com/office/officeart/2005/8/layout/process1"/>
    <dgm:cxn modelId="{A2D4D96F-75C0-4DB7-92D8-AEEE0722C2D1}" type="presOf" srcId="{95025C37-6F9E-40A2-8529-3BBE42D74009}" destId="{4C1FE6A2-9301-47C6-8DC5-7F63C930B991}" srcOrd="0" destOrd="0" presId="urn:microsoft.com/office/officeart/2005/8/layout/process1"/>
    <dgm:cxn modelId="{39D3F9C0-B388-4374-A53C-65BFA68EAB05}" type="presOf" srcId="{DF2F6896-FBF1-418C-9ABB-9F37D266AEAE}" destId="{AF410299-EE53-49A5-8177-534F4877E5E8}" srcOrd="0" destOrd="0" presId="urn:microsoft.com/office/officeart/2005/8/layout/process1"/>
    <dgm:cxn modelId="{22555B6E-28C6-40DC-A476-2342FAC31509}" type="presParOf" srcId="{AA25A0BF-BC85-4260-ACF8-BF954AE32884}" destId="{902E24C0-92A4-4FC7-AC4F-4D9A3D554933}" srcOrd="0" destOrd="0" presId="urn:microsoft.com/office/officeart/2005/8/layout/process1"/>
    <dgm:cxn modelId="{AA77BFB1-32EB-44D2-92D2-7DE443AF0E5C}" type="presParOf" srcId="{AA25A0BF-BC85-4260-ACF8-BF954AE32884}" destId="{AF410299-EE53-49A5-8177-534F4877E5E8}" srcOrd="1" destOrd="0" presId="urn:microsoft.com/office/officeart/2005/8/layout/process1"/>
    <dgm:cxn modelId="{C4B89DC9-B5F1-45A4-88D0-C1B254EB1FF6}" type="presParOf" srcId="{AF410299-EE53-49A5-8177-534F4877E5E8}" destId="{68F8920D-6DAC-429B-924B-10FFF0EE6CE4}" srcOrd="0" destOrd="0" presId="urn:microsoft.com/office/officeart/2005/8/layout/process1"/>
    <dgm:cxn modelId="{166CD760-5784-4CC7-B9C6-957B50147241}" type="presParOf" srcId="{AA25A0BF-BC85-4260-ACF8-BF954AE32884}" destId="{C40A2D18-67DE-461B-8005-E2A4081BF2F4}" srcOrd="2" destOrd="0" presId="urn:microsoft.com/office/officeart/2005/8/layout/process1"/>
    <dgm:cxn modelId="{277C71F3-12DD-462F-8D85-29C016A2509B}" type="presParOf" srcId="{AA25A0BF-BC85-4260-ACF8-BF954AE32884}" destId="{78685B25-87B9-4862-8955-10F1C8E5CFA0}" srcOrd="3" destOrd="0" presId="urn:microsoft.com/office/officeart/2005/8/layout/process1"/>
    <dgm:cxn modelId="{4B378146-7931-4EA9-BEEF-F7D381215BDF}" type="presParOf" srcId="{78685B25-87B9-4862-8955-10F1C8E5CFA0}" destId="{5EF08779-1E76-41C3-8F17-EB6494290120}" srcOrd="0" destOrd="0" presId="urn:microsoft.com/office/officeart/2005/8/layout/process1"/>
    <dgm:cxn modelId="{F6100233-B074-499E-AC6B-A49D5D80F827}" type="presParOf" srcId="{AA25A0BF-BC85-4260-ACF8-BF954AE32884}" destId="{4C1FE6A2-9301-47C6-8DC5-7F63C930B9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FE2EF-7511-4BEA-9602-F2C9F32EEC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025C37-6F9E-40A2-8529-3BBE42D74009}">
      <dgm:prSet phldrT="[Text]"/>
      <dgm:spPr/>
      <dgm:t>
        <a:bodyPr/>
        <a:lstStyle/>
        <a:p>
          <a:r>
            <a:rPr lang="de-DE" dirty="0" err="1" smtClean="0"/>
            <a:t>Repatriate</a:t>
          </a:r>
          <a:r>
            <a:rPr lang="de-DE" dirty="0" smtClean="0"/>
            <a:t> </a:t>
          </a:r>
          <a:r>
            <a:rPr lang="de-DE" dirty="0" err="1" smtClean="0"/>
            <a:t>tomorrow</a:t>
          </a:r>
          <a:endParaRPr lang="de-DE" dirty="0"/>
        </a:p>
      </dgm:t>
    </dgm:pt>
    <dgm:pt modelId="{E75FC4F0-FE25-4C42-B944-6748D76F1DF3}" type="parTrans" cxnId="{26DD5CA5-FEEB-40D2-9A2D-04E807970AD2}">
      <dgm:prSet/>
      <dgm:spPr/>
      <dgm:t>
        <a:bodyPr/>
        <a:lstStyle/>
        <a:p>
          <a:endParaRPr lang="de-DE"/>
        </a:p>
      </dgm:t>
    </dgm:pt>
    <dgm:pt modelId="{18F44884-39D0-4437-A360-74F471262A71}" type="sibTrans" cxnId="{26DD5CA5-FEEB-40D2-9A2D-04E807970AD2}">
      <dgm:prSet/>
      <dgm:spPr/>
      <dgm:t>
        <a:bodyPr/>
        <a:lstStyle/>
        <a:p>
          <a:endParaRPr lang="de-DE"/>
        </a:p>
      </dgm:t>
    </dgm:pt>
    <dgm:pt modelId="{DEAC8F34-01B2-42A6-AF12-32A6B2B2522B}">
      <dgm:prSet phldrT="[Text]"/>
      <dgm:spPr/>
      <dgm:t>
        <a:bodyPr/>
        <a:lstStyle/>
        <a:p>
          <a:r>
            <a:rPr lang="de-DE" dirty="0" err="1" smtClean="0"/>
            <a:t>Invest</a:t>
          </a:r>
          <a:r>
            <a:rPr lang="de-DE" dirty="0" smtClean="0"/>
            <a:t> </a:t>
          </a:r>
          <a:r>
            <a:rPr lang="de-DE" dirty="0" err="1" smtClean="0"/>
            <a:t>abroad</a:t>
          </a:r>
          <a:endParaRPr lang="de-DE" dirty="0"/>
        </a:p>
      </dgm:t>
    </dgm:pt>
    <dgm:pt modelId="{AC5AFFD1-4410-489F-BB6A-39BEB8440A41}" type="parTrans" cxnId="{C0378DC0-8EDF-4ED1-B3E0-718E0C008DE6}">
      <dgm:prSet/>
      <dgm:spPr/>
      <dgm:t>
        <a:bodyPr/>
        <a:lstStyle/>
        <a:p>
          <a:endParaRPr lang="de-DE"/>
        </a:p>
      </dgm:t>
    </dgm:pt>
    <dgm:pt modelId="{DF2F6896-FBF1-418C-9ABB-9F37D266AEAE}" type="sibTrans" cxnId="{C0378DC0-8EDF-4ED1-B3E0-718E0C008DE6}">
      <dgm:prSet/>
      <dgm:spPr/>
      <dgm:t>
        <a:bodyPr/>
        <a:lstStyle/>
        <a:p>
          <a:endParaRPr lang="de-DE"/>
        </a:p>
      </dgm:t>
    </dgm:pt>
    <dgm:pt modelId="{41AFEA2C-28FA-495D-B130-5097B14A7323}">
      <dgm:prSet phldrT="[Text]"/>
      <dgm:spPr/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Pay </a:t>
          </a:r>
          <a:r>
            <a:rPr lang="de-DE" dirty="0" err="1" smtClean="0">
              <a:solidFill>
                <a:srgbClr val="FF0000"/>
              </a:solidFill>
            </a:rPr>
            <a:t>repatriation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tax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tomorrow</a:t>
          </a:r>
          <a:endParaRPr lang="de-DE" dirty="0">
            <a:solidFill>
              <a:srgbClr val="FF0000"/>
            </a:solidFill>
          </a:endParaRPr>
        </a:p>
      </dgm:t>
    </dgm:pt>
    <dgm:pt modelId="{AACEB4CB-25B4-4673-BB2F-5CB18485588F}" type="parTrans" cxnId="{06D3C1D8-678A-43CE-82F2-866D1ED1EFE6}">
      <dgm:prSet/>
      <dgm:spPr/>
      <dgm:t>
        <a:bodyPr/>
        <a:lstStyle/>
        <a:p>
          <a:endParaRPr lang="de-DE"/>
        </a:p>
      </dgm:t>
    </dgm:pt>
    <dgm:pt modelId="{E6751028-FC2E-4CEF-B3EA-16336948C657}" type="sibTrans" cxnId="{06D3C1D8-678A-43CE-82F2-866D1ED1EFE6}">
      <dgm:prSet/>
      <dgm:spPr/>
      <dgm:t>
        <a:bodyPr/>
        <a:lstStyle/>
        <a:p>
          <a:endParaRPr lang="de-DE"/>
        </a:p>
      </dgm:t>
    </dgm:pt>
    <dgm:pt modelId="{AA25A0BF-BC85-4260-ACF8-BF954AE32884}" type="pres">
      <dgm:prSet presAssocID="{E44FE2EF-7511-4BEA-9602-F2C9F32EEC5C}" presName="Name0" presStyleCnt="0">
        <dgm:presLayoutVars>
          <dgm:dir/>
          <dgm:resizeHandles val="exact"/>
        </dgm:presLayoutVars>
      </dgm:prSet>
      <dgm:spPr/>
    </dgm:pt>
    <dgm:pt modelId="{902E24C0-92A4-4FC7-AC4F-4D9A3D554933}" type="pres">
      <dgm:prSet presAssocID="{DEAC8F34-01B2-42A6-AF12-32A6B2B252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410299-EE53-49A5-8177-534F4877E5E8}" type="pres">
      <dgm:prSet presAssocID="{DF2F6896-FBF1-418C-9ABB-9F37D266AEAE}" presName="sibTrans" presStyleLbl="sibTrans2D1" presStyleIdx="0" presStyleCnt="2"/>
      <dgm:spPr/>
      <dgm:t>
        <a:bodyPr/>
        <a:lstStyle/>
        <a:p>
          <a:endParaRPr lang="de-DE"/>
        </a:p>
      </dgm:t>
    </dgm:pt>
    <dgm:pt modelId="{68F8920D-6DAC-429B-924B-10FFF0EE6CE4}" type="pres">
      <dgm:prSet presAssocID="{DF2F6896-FBF1-418C-9ABB-9F37D266AEAE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4C1FE6A2-9301-47C6-8DC5-7F63C930B991}" type="pres">
      <dgm:prSet presAssocID="{95025C37-6F9E-40A2-8529-3BBE42D740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073EF0-84E6-48C5-A47B-E8CDE56C59C6}" type="pres">
      <dgm:prSet presAssocID="{18F44884-39D0-4437-A360-74F471262A71}" presName="sibTrans" presStyleLbl="sibTrans2D1" presStyleIdx="1" presStyleCnt="2"/>
      <dgm:spPr/>
      <dgm:t>
        <a:bodyPr/>
        <a:lstStyle/>
        <a:p>
          <a:endParaRPr lang="de-DE"/>
        </a:p>
      </dgm:t>
    </dgm:pt>
    <dgm:pt modelId="{5742FA00-7C4B-4DCA-8469-8301A6853383}" type="pres">
      <dgm:prSet presAssocID="{18F44884-39D0-4437-A360-74F471262A71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41648EC9-BF50-47C8-846D-E980471641EC}" type="pres">
      <dgm:prSet presAssocID="{41AFEA2C-28FA-495D-B130-5097B14A73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6DD5CA5-FEEB-40D2-9A2D-04E807970AD2}" srcId="{E44FE2EF-7511-4BEA-9602-F2C9F32EEC5C}" destId="{95025C37-6F9E-40A2-8529-3BBE42D74009}" srcOrd="1" destOrd="0" parTransId="{E75FC4F0-FE25-4C42-B944-6748D76F1DF3}" sibTransId="{18F44884-39D0-4437-A360-74F471262A71}"/>
    <dgm:cxn modelId="{D778F059-811F-4EAF-8C4B-F4D6816DF4F4}" type="presOf" srcId="{95025C37-6F9E-40A2-8529-3BBE42D74009}" destId="{4C1FE6A2-9301-47C6-8DC5-7F63C930B991}" srcOrd="0" destOrd="0" presId="urn:microsoft.com/office/officeart/2005/8/layout/process1"/>
    <dgm:cxn modelId="{2F630E65-8658-4BBE-B01B-59F1391DE3EB}" type="presOf" srcId="{18F44884-39D0-4437-A360-74F471262A71}" destId="{5742FA00-7C4B-4DCA-8469-8301A6853383}" srcOrd="1" destOrd="0" presId="urn:microsoft.com/office/officeart/2005/8/layout/process1"/>
    <dgm:cxn modelId="{851AC9A9-DFBE-4B9F-9177-DD6894C97EAA}" type="presOf" srcId="{E44FE2EF-7511-4BEA-9602-F2C9F32EEC5C}" destId="{AA25A0BF-BC85-4260-ACF8-BF954AE32884}" srcOrd="0" destOrd="0" presId="urn:microsoft.com/office/officeart/2005/8/layout/process1"/>
    <dgm:cxn modelId="{C0378DC0-8EDF-4ED1-B3E0-718E0C008DE6}" srcId="{E44FE2EF-7511-4BEA-9602-F2C9F32EEC5C}" destId="{DEAC8F34-01B2-42A6-AF12-32A6B2B2522B}" srcOrd="0" destOrd="0" parTransId="{AC5AFFD1-4410-489F-BB6A-39BEB8440A41}" sibTransId="{DF2F6896-FBF1-418C-9ABB-9F37D266AEAE}"/>
    <dgm:cxn modelId="{82D83ADB-B1ED-4DBA-8929-C47DF04223FD}" type="presOf" srcId="{18F44884-39D0-4437-A360-74F471262A71}" destId="{99073EF0-84E6-48C5-A47B-E8CDE56C59C6}" srcOrd="0" destOrd="0" presId="urn:microsoft.com/office/officeart/2005/8/layout/process1"/>
    <dgm:cxn modelId="{337C48F9-2B42-49F1-A7EF-472F6669CA1A}" type="presOf" srcId="{DEAC8F34-01B2-42A6-AF12-32A6B2B2522B}" destId="{902E24C0-92A4-4FC7-AC4F-4D9A3D554933}" srcOrd="0" destOrd="0" presId="urn:microsoft.com/office/officeart/2005/8/layout/process1"/>
    <dgm:cxn modelId="{06D3C1D8-678A-43CE-82F2-866D1ED1EFE6}" srcId="{E44FE2EF-7511-4BEA-9602-F2C9F32EEC5C}" destId="{41AFEA2C-28FA-495D-B130-5097B14A7323}" srcOrd="2" destOrd="0" parTransId="{AACEB4CB-25B4-4673-BB2F-5CB18485588F}" sibTransId="{E6751028-FC2E-4CEF-B3EA-16336948C657}"/>
    <dgm:cxn modelId="{373C4BA1-547E-452C-8FD3-C337EDC0C55C}" type="presOf" srcId="{41AFEA2C-28FA-495D-B130-5097B14A7323}" destId="{41648EC9-BF50-47C8-846D-E980471641EC}" srcOrd="0" destOrd="0" presId="urn:microsoft.com/office/officeart/2005/8/layout/process1"/>
    <dgm:cxn modelId="{B5F1BA1B-7B7A-495D-B956-E26CE0E2A1C9}" type="presOf" srcId="{DF2F6896-FBF1-418C-9ABB-9F37D266AEAE}" destId="{AF410299-EE53-49A5-8177-534F4877E5E8}" srcOrd="0" destOrd="0" presId="urn:microsoft.com/office/officeart/2005/8/layout/process1"/>
    <dgm:cxn modelId="{BED3C9D0-FCBD-4F65-AC40-00B594543624}" type="presOf" srcId="{DF2F6896-FBF1-418C-9ABB-9F37D266AEAE}" destId="{68F8920D-6DAC-429B-924B-10FFF0EE6CE4}" srcOrd="1" destOrd="0" presId="urn:microsoft.com/office/officeart/2005/8/layout/process1"/>
    <dgm:cxn modelId="{4C73D5BD-3382-4047-B86A-B2B31ACAB4BE}" type="presParOf" srcId="{AA25A0BF-BC85-4260-ACF8-BF954AE32884}" destId="{902E24C0-92A4-4FC7-AC4F-4D9A3D554933}" srcOrd="0" destOrd="0" presId="urn:microsoft.com/office/officeart/2005/8/layout/process1"/>
    <dgm:cxn modelId="{75B82E48-04C0-400D-9E99-6DE90F03EA38}" type="presParOf" srcId="{AA25A0BF-BC85-4260-ACF8-BF954AE32884}" destId="{AF410299-EE53-49A5-8177-534F4877E5E8}" srcOrd="1" destOrd="0" presId="urn:microsoft.com/office/officeart/2005/8/layout/process1"/>
    <dgm:cxn modelId="{F1CF0961-6813-4B9C-AEC3-BE9DAE428C15}" type="presParOf" srcId="{AF410299-EE53-49A5-8177-534F4877E5E8}" destId="{68F8920D-6DAC-429B-924B-10FFF0EE6CE4}" srcOrd="0" destOrd="0" presId="urn:microsoft.com/office/officeart/2005/8/layout/process1"/>
    <dgm:cxn modelId="{62DA8803-7AE4-42DC-A61F-C9B33CB48D4C}" type="presParOf" srcId="{AA25A0BF-BC85-4260-ACF8-BF954AE32884}" destId="{4C1FE6A2-9301-47C6-8DC5-7F63C930B991}" srcOrd="2" destOrd="0" presId="urn:microsoft.com/office/officeart/2005/8/layout/process1"/>
    <dgm:cxn modelId="{6C02FFD8-B44E-479A-8742-4A8754E86FA8}" type="presParOf" srcId="{AA25A0BF-BC85-4260-ACF8-BF954AE32884}" destId="{99073EF0-84E6-48C5-A47B-E8CDE56C59C6}" srcOrd="3" destOrd="0" presId="urn:microsoft.com/office/officeart/2005/8/layout/process1"/>
    <dgm:cxn modelId="{00E7265A-045F-4916-A708-514ED617E020}" type="presParOf" srcId="{99073EF0-84E6-48C5-A47B-E8CDE56C59C6}" destId="{5742FA00-7C4B-4DCA-8469-8301A6853383}" srcOrd="0" destOrd="0" presId="urn:microsoft.com/office/officeart/2005/8/layout/process1"/>
    <dgm:cxn modelId="{13595326-4F4E-49E8-93B8-E0C72DEF0C0D}" type="presParOf" srcId="{AA25A0BF-BC85-4260-ACF8-BF954AE32884}" destId="{41648EC9-BF50-47C8-846D-E980471641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FE2EF-7511-4BEA-9602-F2C9F32EEC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8C5E3B-7A7A-4460-BF7B-A53917C98979}">
      <dgm:prSet phldrT="[Text]"/>
      <dgm:spPr/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Pay </a:t>
          </a:r>
          <a:r>
            <a:rPr lang="de-DE" dirty="0" err="1" smtClean="0">
              <a:solidFill>
                <a:srgbClr val="FF0000"/>
              </a:solidFill>
            </a:rPr>
            <a:t>less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repatriation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tax</a:t>
          </a:r>
          <a:r>
            <a:rPr lang="de-DE" dirty="0" smtClean="0">
              <a:solidFill>
                <a:srgbClr val="FF0000"/>
              </a:solidFill>
            </a:rPr>
            <a:t> in 2005</a:t>
          </a:r>
          <a:endParaRPr lang="de-DE" dirty="0">
            <a:solidFill>
              <a:srgbClr val="FF0000"/>
            </a:solidFill>
          </a:endParaRPr>
        </a:p>
      </dgm:t>
    </dgm:pt>
    <dgm:pt modelId="{CBA4297E-A713-44AA-9E91-49A6A4E95003}" type="parTrans" cxnId="{93FF1B37-5682-4425-85CD-83FA8BABA2CE}">
      <dgm:prSet/>
      <dgm:spPr/>
      <dgm:t>
        <a:bodyPr/>
        <a:lstStyle/>
        <a:p>
          <a:endParaRPr lang="de-DE"/>
        </a:p>
      </dgm:t>
    </dgm:pt>
    <dgm:pt modelId="{D1C57D53-1B0A-4A6B-90AE-B25F5B9A85ED}" type="sibTrans" cxnId="{93FF1B37-5682-4425-85CD-83FA8BABA2CE}">
      <dgm:prSet/>
      <dgm:spPr/>
      <dgm:t>
        <a:bodyPr/>
        <a:lstStyle/>
        <a:p>
          <a:endParaRPr lang="de-DE"/>
        </a:p>
      </dgm:t>
    </dgm:pt>
    <dgm:pt modelId="{95025C37-6F9E-40A2-8529-3BBE42D74009}">
      <dgm:prSet phldrT="[Text]"/>
      <dgm:spPr/>
      <dgm:t>
        <a:bodyPr/>
        <a:lstStyle/>
        <a:p>
          <a:r>
            <a:rPr lang="de-DE" dirty="0" err="1" smtClean="0"/>
            <a:t>Invest</a:t>
          </a:r>
          <a:r>
            <a:rPr lang="de-DE" dirty="0" smtClean="0"/>
            <a:t> at </a:t>
          </a:r>
          <a:r>
            <a:rPr lang="de-DE" dirty="0" err="1" smtClean="0"/>
            <a:t>home</a:t>
          </a:r>
          <a:endParaRPr lang="de-DE" dirty="0"/>
        </a:p>
      </dgm:t>
    </dgm:pt>
    <dgm:pt modelId="{E75FC4F0-FE25-4C42-B944-6748D76F1DF3}" type="parTrans" cxnId="{26DD5CA5-FEEB-40D2-9A2D-04E807970AD2}">
      <dgm:prSet/>
      <dgm:spPr/>
      <dgm:t>
        <a:bodyPr/>
        <a:lstStyle/>
        <a:p>
          <a:endParaRPr lang="de-DE"/>
        </a:p>
      </dgm:t>
    </dgm:pt>
    <dgm:pt modelId="{18F44884-39D0-4437-A360-74F471262A71}" type="sibTrans" cxnId="{26DD5CA5-FEEB-40D2-9A2D-04E807970AD2}">
      <dgm:prSet/>
      <dgm:spPr/>
      <dgm:t>
        <a:bodyPr/>
        <a:lstStyle/>
        <a:p>
          <a:endParaRPr lang="de-DE"/>
        </a:p>
      </dgm:t>
    </dgm:pt>
    <dgm:pt modelId="{DEAC8F34-01B2-42A6-AF12-32A6B2B2522B}">
      <dgm:prSet phldrT="[Text]"/>
      <dgm:spPr/>
      <dgm:t>
        <a:bodyPr/>
        <a:lstStyle/>
        <a:p>
          <a:r>
            <a:rPr lang="de-DE" dirty="0" err="1" smtClean="0"/>
            <a:t>Repatriate</a:t>
          </a:r>
          <a:r>
            <a:rPr lang="de-DE" dirty="0" smtClean="0"/>
            <a:t> in 2005</a:t>
          </a:r>
          <a:endParaRPr lang="de-DE" dirty="0"/>
        </a:p>
      </dgm:t>
    </dgm:pt>
    <dgm:pt modelId="{AC5AFFD1-4410-489F-BB6A-39BEB8440A41}" type="parTrans" cxnId="{C0378DC0-8EDF-4ED1-B3E0-718E0C008DE6}">
      <dgm:prSet/>
      <dgm:spPr/>
      <dgm:t>
        <a:bodyPr/>
        <a:lstStyle/>
        <a:p>
          <a:endParaRPr lang="de-DE"/>
        </a:p>
      </dgm:t>
    </dgm:pt>
    <dgm:pt modelId="{DF2F6896-FBF1-418C-9ABB-9F37D266AEAE}" type="sibTrans" cxnId="{C0378DC0-8EDF-4ED1-B3E0-718E0C008DE6}">
      <dgm:prSet/>
      <dgm:spPr/>
      <dgm:t>
        <a:bodyPr/>
        <a:lstStyle/>
        <a:p>
          <a:endParaRPr lang="de-DE"/>
        </a:p>
      </dgm:t>
    </dgm:pt>
    <dgm:pt modelId="{AA25A0BF-BC85-4260-ACF8-BF954AE32884}" type="pres">
      <dgm:prSet presAssocID="{E44FE2EF-7511-4BEA-9602-F2C9F32EEC5C}" presName="Name0" presStyleCnt="0">
        <dgm:presLayoutVars>
          <dgm:dir/>
          <dgm:resizeHandles val="exact"/>
        </dgm:presLayoutVars>
      </dgm:prSet>
      <dgm:spPr/>
    </dgm:pt>
    <dgm:pt modelId="{902E24C0-92A4-4FC7-AC4F-4D9A3D554933}" type="pres">
      <dgm:prSet presAssocID="{DEAC8F34-01B2-42A6-AF12-32A6B2B252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410299-EE53-49A5-8177-534F4877E5E8}" type="pres">
      <dgm:prSet presAssocID="{DF2F6896-FBF1-418C-9ABB-9F37D266AEAE}" presName="sibTrans" presStyleLbl="sibTrans2D1" presStyleIdx="0" presStyleCnt="2"/>
      <dgm:spPr/>
      <dgm:t>
        <a:bodyPr/>
        <a:lstStyle/>
        <a:p>
          <a:endParaRPr lang="de-DE"/>
        </a:p>
      </dgm:t>
    </dgm:pt>
    <dgm:pt modelId="{68F8920D-6DAC-429B-924B-10FFF0EE6CE4}" type="pres">
      <dgm:prSet presAssocID="{DF2F6896-FBF1-418C-9ABB-9F37D266AEAE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C40A2D18-67DE-461B-8005-E2A4081BF2F4}" type="pres">
      <dgm:prSet presAssocID="{2C8C5E3B-7A7A-4460-BF7B-A53917C989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685B25-87B9-4862-8955-10F1C8E5CFA0}" type="pres">
      <dgm:prSet presAssocID="{D1C57D53-1B0A-4A6B-90AE-B25F5B9A85ED}" presName="sibTrans" presStyleLbl="sibTrans2D1" presStyleIdx="1" presStyleCnt="2"/>
      <dgm:spPr/>
      <dgm:t>
        <a:bodyPr/>
        <a:lstStyle/>
        <a:p>
          <a:endParaRPr lang="de-DE"/>
        </a:p>
      </dgm:t>
    </dgm:pt>
    <dgm:pt modelId="{5EF08779-1E76-41C3-8F17-EB6494290120}" type="pres">
      <dgm:prSet presAssocID="{D1C57D53-1B0A-4A6B-90AE-B25F5B9A85ED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4C1FE6A2-9301-47C6-8DC5-7F63C930B991}" type="pres">
      <dgm:prSet presAssocID="{95025C37-6F9E-40A2-8529-3BBE42D740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6DD5CA5-FEEB-40D2-9A2D-04E807970AD2}" srcId="{E44FE2EF-7511-4BEA-9602-F2C9F32EEC5C}" destId="{95025C37-6F9E-40A2-8529-3BBE42D74009}" srcOrd="2" destOrd="0" parTransId="{E75FC4F0-FE25-4C42-B944-6748D76F1DF3}" sibTransId="{18F44884-39D0-4437-A360-74F471262A71}"/>
    <dgm:cxn modelId="{C0378DC0-8EDF-4ED1-B3E0-718E0C008DE6}" srcId="{E44FE2EF-7511-4BEA-9602-F2C9F32EEC5C}" destId="{DEAC8F34-01B2-42A6-AF12-32A6B2B2522B}" srcOrd="0" destOrd="0" parTransId="{AC5AFFD1-4410-489F-BB6A-39BEB8440A41}" sibTransId="{DF2F6896-FBF1-418C-9ABB-9F37D266AEAE}"/>
    <dgm:cxn modelId="{FDBC157B-916C-411D-B4D5-79B8FAA915D0}" type="presOf" srcId="{E44FE2EF-7511-4BEA-9602-F2C9F32EEC5C}" destId="{AA25A0BF-BC85-4260-ACF8-BF954AE32884}" srcOrd="0" destOrd="0" presId="urn:microsoft.com/office/officeart/2005/8/layout/process1"/>
    <dgm:cxn modelId="{E5C6DAC8-329A-4BDA-80B7-11479DD9B83E}" type="presOf" srcId="{DF2F6896-FBF1-418C-9ABB-9F37D266AEAE}" destId="{68F8920D-6DAC-429B-924B-10FFF0EE6CE4}" srcOrd="1" destOrd="0" presId="urn:microsoft.com/office/officeart/2005/8/layout/process1"/>
    <dgm:cxn modelId="{93FF1B37-5682-4425-85CD-83FA8BABA2CE}" srcId="{E44FE2EF-7511-4BEA-9602-F2C9F32EEC5C}" destId="{2C8C5E3B-7A7A-4460-BF7B-A53917C98979}" srcOrd="1" destOrd="0" parTransId="{CBA4297E-A713-44AA-9E91-49A6A4E95003}" sibTransId="{D1C57D53-1B0A-4A6B-90AE-B25F5B9A85ED}"/>
    <dgm:cxn modelId="{34321B50-3A82-4C49-93D7-9DAD24C3A81B}" type="presOf" srcId="{95025C37-6F9E-40A2-8529-3BBE42D74009}" destId="{4C1FE6A2-9301-47C6-8DC5-7F63C930B991}" srcOrd="0" destOrd="0" presId="urn:microsoft.com/office/officeart/2005/8/layout/process1"/>
    <dgm:cxn modelId="{5D687D03-D268-4661-B109-4332639A8EBE}" type="presOf" srcId="{2C8C5E3B-7A7A-4460-BF7B-A53917C98979}" destId="{C40A2D18-67DE-461B-8005-E2A4081BF2F4}" srcOrd="0" destOrd="0" presId="urn:microsoft.com/office/officeart/2005/8/layout/process1"/>
    <dgm:cxn modelId="{03642EDB-B508-4D31-B4CD-9562525458BF}" type="presOf" srcId="{DEAC8F34-01B2-42A6-AF12-32A6B2B2522B}" destId="{902E24C0-92A4-4FC7-AC4F-4D9A3D554933}" srcOrd="0" destOrd="0" presId="urn:microsoft.com/office/officeart/2005/8/layout/process1"/>
    <dgm:cxn modelId="{6859A0BD-20C6-4C1A-94C7-AB566845B2DE}" type="presOf" srcId="{D1C57D53-1B0A-4A6B-90AE-B25F5B9A85ED}" destId="{5EF08779-1E76-41C3-8F17-EB6494290120}" srcOrd="1" destOrd="0" presId="urn:microsoft.com/office/officeart/2005/8/layout/process1"/>
    <dgm:cxn modelId="{50FC0A78-93DF-4B55-820E-73CEB0187123}" type="presOf" srcId="{DF2F6896-FBF1-418C-9ABB-9F37D266AEAE}" destId="{AF410299-EE53-49A5-8177-534F4877E5E8}" srcOrd="0" destOrd="0" presId="urn:microsoft.com/office/officeart/2005/8/layout/process1"/>
    <dgm:cxn modelId="{6768528C-F8A7-4707-A16D-ECA2FCFDD8D5}" type="presOf" srcId="{D1C57D53-1B0A-4A6B-90AE-B25F5B9A85ED}" destId="{78685B25-87B9-4862-8955-10F1C8E5CFA0}" srcOrd="0" destOrd="0" presId="urn:microsoft.com/office/officeart/2005/8/layout/process1"/>
    <dgm:cxn modelId="{65391BF9-AC4E-4ECF-902A-600D2BDC1F96}" type="presParOf" srcId="{AA25A0BF-BC85-4260-ACF8-BF954AE32884}" destId="{902E24C0-92A4-4FC7-AC4F-4D9A3D554933}" srcOrd="0" destOrd="0" presId="urn:microsoft.com/office/officeart/2005/8/layout/process1"/>
    <dgm:cxn modelId="{17A2E1E8-93EA-45D7-BD2F-A662D3F78F81}" type="presParOf" srcId="{AA25A0BF-BC85-4260-ACF8-BF954AE32884}" destId="{AF410299-EE53-49A5-8177-534F4877E5E8}" srcOrd="1" destOrd="0" presId="urn:microsoft.com/office/officeart/2005/8/layout/process1"/>
    <dgm:cxn modelId="{BA919C3C-172A-4A1D-A44C-1EAA120980D3}" type="presParOf" srcId="{AF410299-EE53-49A5-8177-534F4877E5E8}" destId="{68F8920D-6DAC-429B-924B-10FFF0EE6CE4}" srcOrd="0" destOrd="0" presId="urn:microsoft.com/office/officeart/2005/8/layout/process1"/>
    <dgm:cxn modelId="{D6019E06-3EF4-4BFB-A923-5BADB82F17D6}" type="presParOf" srcId="{AA25A0BF-BC85-4260-ACF8-BF954AE32884}" destId="{C40A2D18-67DE-461B-8005-E2A4081BF2F4}" srcOrd="2" destOrd="0" presId="urn:microsoft.com/office/officeart/2005/8/layout/process1"/>
    <dgm:cxn modelId="{BA7DF8A3-D22E-4553-984A-7D5BB0A4C87A}" type="presParOf" srcId="{AA25A0BF-BC85-4260-ACF8-BF954AE32884}" destId="{78685B25-87B9-4862-8955-10F1C8E5CFA0}" srcOrd="3" destOrd="0" presId="urn:microsoft.com/office/officeart/2005/8/layout/process1"/>
    <dgm:cxn modelId="{1D6958F2-9BE6-4A15-B6AA-5F66477E4D8C}" type="presParOf" srcId="{78685B25-87B9-4862-8955-10F1C8E5CFA0}" destId="{5EF08779-1E76-41C3-8F17-EB6494290120}" srcOrd="0" destOrd="0" presId="urn:microsoft.com/office/officeart/2005/8/layout/process1"/>
    <dgm:cxn modelId="{9E27DB6D-230E-47D2-98EE-1E166DEF274C}" type="presParOf" srcId="{AA25A0BF-BC85-4260-ACF8-BF954AE32884}" destId="{4C1FE6A2-9301-47C6-8DC5-7F63C930B9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FE2EF-7511-4BEA-9602-F2C9F32EEC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025C37-6F9E-40A2-8529-3BBE42D74009}">
      <dgm:prSet phldrT="[Text]"/>
      <dgm:spPr/>
      <dgm:t>
        <a:bodyPr/>
        <a:lstStyle/>
        <a:p>
          <a:r>
            <a:rPr lang="de-DE" dirty="0" err="1" smtClean="0"/>
            <a:t>Repatriate</a:t>
          </a:r>
          <a:r>
            <a:rPr lang="de-DE" dirty="0" smtClean="0"/>
            <a:t> </a:t>
          </a:r>
          <a:r>
            <a:rPr lang="de-DE" dirty="0" err="1" smtClean="0"/>
            <a:t>tomorrow</a:t>
          </a:r>
          <a:endParaRPr lang="de-DE" dirty="0"/>
        </a:p>
      </dgm:t>
    </dgm:pt>
    <dgm:pt modelId="{E75FC4F0-FE25-4C42-B944-6748D76F1DF3}" type="parTrans" cxnId="{26DD5CA5-FEEB-40D2-9A2D-04E807970AD2}">
      <dgm:prSet/>
      <dgm:spPr/>
      <dgm:t>
        <a:bodyPr/>
        <a:lstStyle/>
        <a:p>
          <a:endParaRPr lang="de-DE"/>
        </a:p>
      </dgm:t>
    </dgm:pt>
    <dgm:pt modelId="{18F44884-39D0-4437-A360-74F471262A71}" type="sibTrans" cxnId="{26DD5CA5-FEEB-40D2-9A2D-04E807970AD2}">
      <dgm:prSet/>
      <dgm:spPr/>
      <dgm:t>
        <a:bodyPr/>
        <a:lstStyle/>
        <a:p>
          <a:endParaRPr lang="de-DE"/>
        </a:p>
      </dgm:t>
    </dgm:pt>
    <dgm:pt modelId="{DEAC8F34-01B2-42A6-AF12-32A6B2B2522B}">
      <dgm:prSet phldrT="[Text]"/>
      <dgm:spPr/>
      <dgm:t>
        <a:bodyPr/>
        <a:lstStyle/>
        <a:p>
          <a:r>
            <a:rPr lang="de-DE" dirty="0" err="1" smtClean="0"/>
            <a:t>Invest</a:t>
          </a:r>
          <a:r>
            <a:rPr lang="de-DE" dirty="0" smtClean="0"/>
            <a:t> </a:t>
          </a:r>
          <a:r>
            <a:rPr lang="de-DE" dirty="0" err="1" smtClean="0"/>
            <a:t>abroad</a:t>
          </a:r>
          <a:endParaRPr lang="de-DE" dirty="0"/>
        </a:p>
      </dgm:t>
    </dgm:pt>
    <dgm:pt modelId="{AC5AFFD1-4410-489F-BB6A-39BEB8440A41}" type="parTrans" cxnId="{C0378DC0-8EDF-4ED1-B3E0-718E0C008DE6}">
      <dgm:prSet/>
      <dgm:spPr/>
      <dgm:t>
        <a:bodyPr/>
        <a:lstStyle/>
        <a:p>
          <a:endParaRPr lang="de-DE"/>
        </a:p>
      </dgm:t>
    </dgm:pt>
    <dgm:pt modelId="{DF2F6896-FBF1-418C-9ABB-9F37D266AEAE}" type="sibTrans" cxnId="{C0378DC0-8EDF-4ED1-B3E0-718E0C008DE6}">
      <dgm:prSet/>
      <dgm:spPr/>
      <dgm:t>
        <a:bodyPr/>
        <a:lstStyle/>
        <a:p>
          <a:endParaRPr lang="de-DE"/>
        </a:p>
      </dgm:t>
    </dgm:pt>
    <dgm:pt modelId="{41AFEA2C-28FA-495D-B130-5097B14A7323}">
      <dgm:prSet phldrT="[Text]"/>
      <dgm:spPr/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Pay </a:t>
          </a:r>
          <a:r>
            <a:rPr lang="de-DE" dirty="0" err="1" smtClean="0">
              <a:solidFill>
                <a:srgbClr val="FF0000"/>
              </a:solidFill>
            </a:rPr>
            <a:t>repatriation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tax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tomorrow</a:t>
          </a:r>
          <a:endParaRPr lang="de-DE" dirty="0">
            <a:solidFill>
              <a:srgbClr val="FF0000"/>
            </a:solidFill>
          </a:endParaRPr>
        </a:p>
      </dgm:t>
    </dgm:pt>
    <dgm:pt modelId="{AACEB4CB-25B4-4673-BB2F-5CB18485588F}" type="parTrans" cxnId="{06D3C1D8-678A-43CE-82F2-866D1ED1EFE6}">
      <dgm:prSet/>
      <dgm:spPr/>
      <dgm:t>
        <a:bodyPr/>
        <a:lstStyle/>
        <a:p>
          <a:endParaRPr lang="de-DE"/>
        </a:p>
      </dgm:t>
    </dgm:pt>
    <dgm:pt modelId="{E6751028-FC2E-4CEF-B3EA-16336948C657}" type="sibTrans" cxnId="{06D3C1D8-678A-43CE-82F2-866D1ED1EFE6}">
      <dgm:prSet/>
      <dgm:spPr/>
      <dgm:t>
        <a:bodyPr/>
        <a:lstStyle/>
        <a:p>
          <a:endParaRPr lang="de-DE"/>
        </a:p>
      </dgm:t>
    </dgm:pt>
    <dgm:pt modelId="{AA25A0BF-BC85-4260-ACF8-BF954AE32884}" type="pres">
      <dgm:prSet presAssocID="{E44FE2EF-7511-4BEA-9602-F2C9F32EEC5C}" presName="Name0" presStyleCnt="0">
        <dgm:presLayoutVars>
          <dgm:dir/>
          <dgm:resizeHandles val="exact"/>
        </dgm:presLayoutVars>
      </dgm:prSet>
      <dgm:spPr/>
    </dgm:pt>
    <dgm:pt modelId="{902E24C0-92A4-4FC7-AC4F-4D9A3D554933}" type="pres">
      <dgm:prSet presAssocID="{DEAC8F34-01B2-42A6-AF12-32A6B2B252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410299-EE53-49A5-8177-534F4877E5E8}" type="pres">
      <dgm:prSet presAssocID="{DF2F6896-FBF1-418C-9ABB-9F37D266AEAE}" presName="sibTrans" presStyleLbl="sibTrans2D1" presStyleIdx="0" presStyleCnt="2"/>
      <dgm:spPr/>
      <dgm:t>
        <a:bodyPr/>
        <a:lstStyle/>
        <a:p>
          <a:endParaRPr lang="de-DE"/>
        </a:p>
      </dgm:t>
    </dgm:pt>
    <dgm:pt modelId="{68F8920D-6DAC-429B-924B-10FFF0EE6CE4}" type="pres">
      <dgm:prSet presAssocID="{DF2F6896-FBF1-418C-9ABB-9F37D266AEAE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4C1FE6A2-9301-47C6-8DC5-7F63C930B991}" type="pres">
      <dgm:prSet presAssocID="{95025C37-6F9E-40A2-8529-3BBE42D740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073EF0-84E6-48C5-A47B-E8CDE56C59C6}" type="pres">
      <dgm:prSet presAssocID="{18F44884-39D0-4437-A360-74F471262A71}" presName="sibTrans" presStyleLbl="sibTrans2D1" presStyleIdx="1" presStyleCnt="2"/>
      <dgm:spPr/>
      <dgm:t>
        <a:bodyPr/>
        <a:lstStyle/>
        <a:p>
          <a:endParaRPr lang="de-DE"/>
        </a:p>
      </dgm:t>
    </dgm:pt>
    <dgm:pt modelId="{5742FA00-7C4B-4DCA-8469-8301A6853383}" type="pres">
      <dgm:prSet presAssocID="{18F44884-39D0-4437-A360-74F471262A71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41648EC9-BF50-47C8-846D-E980471641EC}" type="pres">
      <dgm:prSet presAssocID="{41AFEA2C-28FA-495D-B130-5097B14A73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3347A1-E4DD-486D-8B24-FDCE7B249A4D}" type="presOf" srcId="{18F44884-39D0-4437-A360-74F471262A71}" destId="{99073EF0-84E6-48C5-A47B-E8CDE56C59C6}" srcOrd="0" destOrd="0" presId="urn:microsoft.com/office/officeart/2005/8/layout/process1"/>
    <dgm:cxn modelId="{C0378DC0-8EDF-4ED1-B3E0-718E0C008DE6}" srcId="{E44FE2EF-7511-4BEA-9602-F2C9F32EEC5C}" destId="{DEAC8F34-01B2-42A6-AF12-32A6B2B2522B}" srcOrd="0" destOrd="0" parTransId="{AC5AFFD1-4410-489F-BB6A-39BEB8440A41}" sibTransId="{DF2F6896-FBF1-418C-9ABB-9F37D266AEAE}"/>
    <dgm:cxn modelId="{57205C46-6D2D-493C-82A8-FA4FAD011E51}" type="presOf" srcId="{DF2F6896-FBF1-418C-9ABB-9F37D266AEAE}" destId="{AF410299-EE53-49A5-8177-534F4877E5E8}" srcOrd="0" destOrd="0" presId="urn:microsoft.com/office/officeart/2005/8/layout/process1"/>
    <dgm:cxn modelId="{7E699290-EAF4-4181-900C-53B4CDAB9D93}" type="presOf" srcId="{41AFEA2C-28FA-495D-B130-5097B14A7323}" destId="{41648EC9-BF50-47C8-846D-E980471641EC}" srcOrd="0" destOrd="0" presId="urn:microsoft.com/office/officeart/2005/8/layout/process1"/>
    <dgm:cxn modelId="{06D3C1D8-678A-43CE-82F2-866D1ED1EFE6}" srcId="{E44FE2EF-7511-4BEA-9602-F2C9F32EEC5C}" destId="{41AFEA2C-28FA-495D-B130-5097B14A7323}" srcOrd="2" destOrd="0" parTransId="{AACEB4CB-25B4-4673-BB2F-5CB18485588F}" sibTransId="{E6751028-FC2E-4CEF-B3EA-16336948C657}"/>
    <dgm:cxn modelId="{90E9DBCA-AB18-4B9F-87A8-9D7605B5751C}" type="presOf" srcId="{18F44884-39D0-4437-A360-74F471262A71}" destId="{5742FA00-7C4B-4DCA-8469-8301A6853383}" srcOrd="1" destOrd="0" presId="urn:microsoft.com/office/officeart/2005/8/layout/process1"/>
    <dgm:cxn modelId="{3515528E-C35F-4C0C-B9DB-2A82E03262E2}" type="presOf" srcId="{95025C37-6F9E-40A2-8529-3BBE42D74009}" destId="{4C1FE6A2-9301-47C6-8DC5-7F63C930B991}" srcOrd="0" destOrd="0" presId="urn:microsoft.com/office/officeart/2005/8/layout/process1"/>
    <dgm:cxn modelId="{26DD5CA5-FEEB-40D2-9A2D-04E807970AD2}" srcId="{E44FE2EF-7511-4BEA-9602-F2C9F32EEC5C}" destId="{95025C37-6F9E-40A2-8529-3BBE42D74009}" srcOrd="1" destOrd="0" parTransId="{E75FC4F0-FE25-4C42-B944-6748D76F1DF3}" sibTransId="{18F44884-39D0-4437-A360-74F471262A71}"/>
    <dgm:cxn modelId="{806AC9BF-4063-4CB4-8858-9619FBA75E8F}" type="presOf" srcId="{DEAC8F34-01B2-42A6-AF12-32A6B2B2522B}" destId="{902E24C0-92A4-4FC7-AC4F-4D9A3D554933}" srcOrd="0" destOrd="0" presId="urn:microsoft.com/office/officeart/2005/8/layout/process1"/>
    <dgm:cxn modelId="{50DB5F20-F70A-4148-83E8-A1687EC28DF6}" type="presOf" srcId="{DF2F6896-FBF1-418C-9ABB-9F37D266AEAE}" destId="{68F8920D-6DAC-429B-924B-10FFF0EE6CE4}" srcOrd="1" destOrd="0" presId="urn:microsoft.com/office/officeart/2005/8/layout/process1"/>
    <dgm:cxn modelId="{FB14C687-E926-4334-A904-EEAD88AC1C11}" type="presOf" srcId="{E44FE2EF-7511-4BEA-9602-F2C9F32EEC5C}" destId="{AA25A0BF-BC85-4260-ACF8-BF954AE32884}" srcOrd="0" destOrd="0" presId="urn:microsoft.com/office/officeart/2005/8/layout/process1"/>
    <dgm:cxn modelId="{474E3207-5B4C-4194-85D2-FF660D0D6CDA}" type="presParOf" srcId="{AA25A0BF-BC85-4260-ACF8-BF954AE32884}" destId="{902E24C0-92A4-4FC7-AC4F-4D9A3D554933}" srcOrd="0" destOrd="0" presId="urn:microsoft.com/office/officeart/2005/8/layout/process1"/>
    <dgm:cxn modelId="{B42DF42A-5776-4CE4-830D-4F759BDACAD4}" type="presParOf" srcId="{AA25A0BF-BC85-4260-ACF8-BF954AE32884}" destId="{AF410299-EE53-49A5-8177-534F4877E5E8}" srcOrd="1" destOrd="0" presId="urn:microsoft.com/office/officeart/2005/8/layout/process1"/>
    <dgm:cxn modelId="{0210D8F2-BB88-46CC-924B-B2FF86666ADC}" type="presParOf" srcId="{AF410299-EE53-49A5-8177-534F4877E5E8}" destId="{68F8920D-6DAC-429B-924B-10FFF0EE6CE4}" srcOrd="0" destOrd="0" presId="urn:microsoft.com/office/officeart/2005/8/layout/process1"/>
    <dgm:cxn modelId="{90FFE6E7-DB81-4B13-A794-E14792B5A9FC}" type="presParOf" srcId="{AA25A0BF-BC85-4260-ACF8-BF954AE32884}" destId="{4C1FE6A2-9301-47C6-8DC5-7F63C930B991}" srcOrd="2" destOrd="0" presId="urn:microsoft.com/office/officeart/2005/8/layout/process1"/>
    <dgm:cxn modelId="{5EB276F4-0B20-4915-9410-85051296ADEF}" type="presParOf" srcId="{AA25A0BF-BC85-4260-ACF8-BF954AE32884}" destId="{99073EF0-84E6-48C5-A47B-E8CDE56C59C6}" srcOrd="3" destOrd="0" presId="urn:microsoft.com/office/officeart/2005/8/layout/process1"/>
    <dgm:cxn modelId="{2BCBC491-95E5-4972-8020-56D2738500B3}" type="presParOf" srcId="{99073EF0-84E6-48C5-A47B-E8CDE56C59C6}" destId="{5742FA00-7C4B-4DCA-8469-8301A6853383}" srcOrd="0" destOrd="0" presId="urn:microsoft.com/office/officeart/2005/8/layout/process1"/>
    <dgm:cxn modelId="{DC84C1F8-50EB-43B5-BFE9-5BB98BAD3389}" type="presParOf" srcId="{AA25A0BF-BC85-4260-ACF8-BF954AE32884}" destId="{41648EC9-BF50-47C8-846D-E980471641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FE2EF-7511-4BEA-9602-F2C9F32EEC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8C5E3B-7A7A-4460-BF7B-A53917C98979}">
      <dgm:prSet phldrT="[Text]"/>
      <dgm:spPr/>
      <dgm:t>
        <a:bodyPr/>
        <a:lstStyle/>
        <a:p>
          <a:r>
            <a:rPr lang="de-DE" dirty="0" smtClean="0"/>
            <a:t>Pay </a:t>
          </a:r>
          <a:r>
            <a:rPr lang="de-DE" dirty="0" err="1" smtClean="0"/>
            <a:t>repatriation</a:t>
          </a:r>
          <a:r>
            <a:rPr lang="de-DE" dirty="0" smtClean="0"/>
            <a:t> </a:t>
          </a:r>
          <a:r>
            <a:rPr lang="de-DE" dirty="0" err="1" smtClean="0"/>
            <a:t>tax</a:t>
          </a:r>
          <a:r>
            <a:rPr lang="de-DE" dirty="0" smtClean="0"/>
            <a:t> in 2007</a:t>
          </a:r>
          <a:endParaRPr lang="de-DE" dirty="0"/>
        </a:p>
      </dgm:t>
    </dgm:pt>
    <dgm:pt modelId="{CBA4297E-A713-44AA-9E91-49A6A4E95003}" type="parTrans" cxnId="{93FF1B37-5682-4425-85CD-83FA8BABA2CE}">
      <dgm:prSet/>
      <dgm:spPr/>
      <dgm:t>
        <a:bodyPr/>
        <a:lstStyle/>
        <a:p>
          <a:endParaRPr lang="de-DE"/>
        </a:p>
      </dgm:t>
    </dgm:pt>
    <dgm:pt modelId="{D1C57D53-1B0A-4A6B-90AE-B25F5B9A85ED}" type="sibTrans" cxnId="{93FF1B37-5682-4425-85CD-83FA8BABA2CE}">
      <dgm:prSet/>
      <dgm:spPr/>
      <dgm:t>
        <a:bodyPr/>
        <a:lstStyle/>
        <a:p>
          <a:endParaRPr lang="de-DE"/>
        </a:p>
      </dgm:t>
    </dgm:pt>
    <dgm:pt modelId="{95025C37-6F9E-40A2-8529-3BBE42D74009}">
      <dgm:prSet phldrT="[Text]"/>
      <dgm:spPr/>
      <dgm:t>
        <a:bodyPr/>
        <a:lstStyle/>
        <a:p>
          <a:r>
            <a:rPr lang="de-DE" dirty="0" err="1" smtClean="0"/>
            <a:t>Invest</a:t>
          </a:r>
          <a:r>
            <a:rPr lang="de-DE" dirty="0" smtClean="0"/>
            <a:t> at </a:t>
          </a:r>
          <a:r>
            <a:rPr lang="de-DE" dirty="0" err="1" smtClean="0"/>
            <a:t>home</a:t>
          </a:r>
          <a:endParaRPr lang="de-DE" dirty="0"/>
        </a:p>
      </dgm:t>
    </dgm:pt>
    <dgm:pt modelId="{E75FC4F0-FE25-4C42-B944-6748D76F1DF3}" type="parTrans" cxnId="{26DD5CA5-FEEB-40D2-9A2D-04E807970AD2}">
      <dgm:prSet/>
      <dgm:spPr/>
      <dgm:t>
        <a:bodyPr/>
        <a:lstStyle/>
        <a:p>
          <a:endParaRPr lang="de-DE"/>
        </a:p>
      </dgm:t>
    </dgm:pt>
    <dgm:pt modelId="{18F44884-39D0-4437-A360-74F471262A71}" type="sibTrans" cxnId="{26DD5CA5-FEEB-40D2-9A2D-04E807970AD2}">
      <dgm:prSet/>
      <dgm:spPr/>
      <dgm:t>
        <a:bodyPr/>
        <a:lstStyle/>
        <a:p>
          <a:endParaRPr lang="de-DE"/>
        </a:p>
      </dgm:t>
    </dgm:pt>
    <dgm:pt modelId="{DEAC8F34-01B2-42A6-AF12-32A6B2B2522B}">
      <dgm:prSet phldrT="[Text]"/>
      <dgm:spPr/>
      <dgm:t>
        <a:bodyPr/>
        <a:lstStyle/>
        <a:p>
          <a:r>
            <a:rPr lang="de-DE" dirty="0" err="1" smtClean="0"/>
            <a:t>Repatriate</a:t>
          </a:r>
          <a:r>
            <a:rPr lang="de-DE" dirty="0" smtClean="0"/>
            <a:t> in 2007</a:t>
          </a:r>
          <a:endParaRPr lang="de-DE" dirty="0"/>
        </a:p>
      </dgm:t>
    </dgm:pt>
    <dgm:pt modelId="{AC5AFFD1-4410-489F-BB6A-39BEB8440A41}" type="parTrans" cxnId="{C0378DC0-8EDF-4ED1-B3E0-718E0C008DE6}">
      <dgm:prSet/>
      <dgm:spPr/>
      <dgm:t>
        <a:bodyPr/>
        <a:lstStyle/>
        <a:p>
          <a:endParaRPr lang="de-DE"/>
        </a:p>
      </dgm:t>
    </dgm:pt>
    <dgm:pt modelId="{DF2F6896-FBF1-418C-9ABB-9F37D266AEAE}" type="sibTrans" cxnId="{C0378DC0-8EDF-4ED1-B3E0-718E0C008DE6}">
      <dgm:prSet/>
      <dgm:spPr/>
      <dgm:t>
        <a:bodyPr/>
        <a:lstStyle/>
        <a:p>
          <a:endParaRPr lang="de-DE"/>
        </a:p>
      </dgm:t>
    </dgm:pt>
    <dgm:pt modelId="{AA25A0BF-BC85-4260-ACF8-BF954AE32884}" type="pres">
      <dgm:prSet presAssocID="{E44FE2EF-7511-4BEA-9602-F2C9F32EEC5C}" presName="Name0" presStyleCnt="0">
        <dgm:presLayoutVars>
          <dgm:dir/>
          <dgm:resizeHandles val="exact"/>
        </dgm:presLayoutVars>
      </dgm:prSet>
      <dgm:spPr/>
    </dgm:pt>
    <dgm:pt modelId="{902E24C0-92A4-4FC7-AC4F-4D9A3D554933}" type="pres">
      <dgm:prSet presAssocID="{DEAC8F34-01B2-42A6-AF12-32A6B2B252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410299-EE53-49A5-8177-534F4877E5E8}" type="pres">
      <dgm:prSet presAssocID="{DF2F6896-FBF1-418C-9ABB-9F37D266AEAE}" presName="sibTrans" presStyleLbl="sibTrans2D1" presStyleIdx="0" presStyleCnt="2"/>
      <dgm:spPr/>
      <dgm:t>
        <a:bodyPr/>
        <a:lstStyle/>
        <a:p>
          <a:endParaRPr lang="de-DE"/>
        </a:p>
      </dgm:t>
    </dgm:pt>
    <dgm:pt modelId="{68F8920D-6DAC-429B-924B-10FFF0EE6CE4}" type="pres">
      <dgm:prSet presAssocID="{DF2F6896-FBF1-418C-9ABB-9F37D266AEAE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C40A2D18-67DE-461B-8005-E2A4081BF2F4}" type="pres">
      <dgm:prSet presAssocID="{2C8C5E3B-7A7A-4460-BF7B-A53917C989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685B25-87B9-4862-8955-10F1C8E5CFA0}" type="pres">
      <dgm:prSet presAssocID="{D1C57D53-1B0A-4A6B-90AE-B25F5B9A85ED}" presName="sibTrans" presStyleLbl="sibTrans2D1" presStyleIdx="1" presStyleCnt="2"/>
      <dgm:spPr/>
      <dgm:t>
        <a:bodyPr/>
        <a:lstStyle/>
        <a:p>
          <a:endParaRPr lang="de-DE"/>
        </a:p>
      </dgm:t>
    </dgm:pt>
    <dgm:pt modelId="{5EF08779-1E76-41C3-8F17-EB6494290120}" type="pres">
      <dgm:prSet presAssocID="{D1C57D53-1B0A-4A6B-90AE-B25F5B9A85ED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4C1FE6A2-9301-47C6-8DC5-7F63C930B991}" type="pres">
      <dgm:prSet presAssocID="{95025C37-6F9E-40A2-8529-3BBE42D740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45C67D2-7980-4908-9924-46AAC34DC22C}" type="presOf" srcId="{DEAC8F34-01B2-42A6-AF12-32A6B2B2522B}" destId="{902E24C0-92A4-4FC7-AC4F-4D9A3D554933}" srcOrd="0" destOrd="0" presId="urn:microsoft.com/office/officeart/2005/8/layout/process1"/>
    <dgm:cxn modelId="{26DD5CA5-FEEB-40D2-9A2D-04E807970AD2}" srcId="{E44FE2EF-7511-4BEA-9602-F2C9F32EEC5C}" destId="{95025C37-6F9E-40A2-8529-3BBE42D74009}" srcOrd="2" destOrd="0" parTransId="{E75FC4F0-FE25-4C42-B944-6748D76F1DF3}" sibTransId="{18F44884-39D0-4437-A360-74F471262A71}"/>
    <dgm:cxn modelId="{B2209561-8B49-4B8F-9D17-6F9755E470FC}" type="presOf" srcId="{DF2F6896-FBF1-418C-9ABB-9F37D266AEAE}" destId="{AF410299-EE53-49A5-8177-534F4877E5E8}" srcOrd="0" destOrd="0" presId="urn:microsoft.com/office/officeart/2005/8/layout/process1"/>
    <dgm:cxn modelId="{AE8BB07B-B1FC-4116-8FAF-B3AFF8E6681C}" type="presOf" srcId="{2C8C5E3B-7A7A-4460-BF7B-A53917C98979}" destId="{C40A2D18-67DE-461B-8005-E2A4081BF2F4}" srcOrd="0" destOrd="0" presId="urn:microsoft.com/office/officeart/2005/8/layout/process1"/>
    <dgm:cxn modelId="{C0378DC0-8EDF-4ED1-B3E0-718E0C008DE6}" srcId="{E44FE2EF-7511-4BEA-9602-F2C9F32EEC5C}" destId="{DEAC8F34-01B2-42A6-AF12-32A6B2B2522B}" srcOrd="0" destOrd="0" parTransId="{AC5AFFD1-4410-489F-BB6A-39BEB8440A41}" sibTransId="{DF2F6896-FBF1-418C-9ABB-9F37D266AEAE}"/>
    <dgm:cxn modelId="{8D2BCFDF-845B-48A5-9540-48A919F61844}" type="presOf" srcId="{E44FE2EF-7511-4BEA-9602-F2C9F32EEC5C}" destId="{AA25A0BF-BC85-4260-ACF8-BF954AE32884}" srcOrd="0" destOrd="0" presId="urn:microsoft.com/office/officeart/2005/8/layout/process1"/>
    <dgm:cxn modelId="{93FF1B37-5682-4425-85CD-83FA8BABA2CE}" srcId="{E44FE2EF-7511-4BEA-9602-F2C9F32EEC5C}" destId="{2C8C5E3B-7A7A-4460-BF7B-A53917C98979}" srcOrd="1" destOrd="0" parTransId="{CBA4297E-A713-44AA-9E91-49A6A4E95003}" sibTransId="{D1C57D53-1B0A-4A6B-90AE-B25F5B9A85ED}"/>
    <dgm:cxn modelId="{104D6943-A455-472D-B381-9B5FB45FF958}" type="presOf" srcId="{D1C57D53-1B0A-4A6B-90AE-B25F5B9A85ED}" destId="{5EF08779-1E76-41C3-8F17-EB6494290120}" srcOrd="1" destOrd="0" presId="urn:microsoft.com/office/officeart/2005/8/layout/process1"/>
    <dgm:cxn modelId="{F2CE6E24-6E40-4688-88AE-2C1267DED58F}" type="presOf" srcId="{D1C57D53-1B0A-4A6B-90AE-B25F5B9A85ED}" destId="{78685B25-87B9-4862-8955-10F1C8E5CFA0}" srcOrd="0" destOrd="0" presId="urn:microsoft.com/office/officeart/2005/8/layout/process1"/>
    <dgm:cxn modelId="{B040307D-81B5-4F84-816A-1113BE7A9F17}" type="presOf" srcId="{DF2F6896-FBF1-418C-9ABB-9F37D266AEAE}" destId="{68F8920D-6DAC-429B-924B-10FFF0EE6CE4}" srcOrd="1" destOrd="0" presId="urn:microsoft.com/office/officeart/2005/8/layout/process1"/>
    <dgm:cxn modelId="{1565AA91-5D33-4674-A339-20475B6D0C69}" type="presOf" srcId="{95025C37-6F9E-40A2-8529-3BBE42D74009}" destId="{4C1FE6A2-9301-47C6-8DC5-7F63C930B991}" srcOrd="0" destOrd="0" presId="urn:microsoft.com/office/officeart/2005/8/layout/process1"/>
    <dgm:cxn modelId="{82E6B642-7F7B-42B8-8804-6F75D37BAF91}" type="presParOf" srcId="{AA25A0BF-BC85-4260-ACF8-BF954AE32884}" destId="{902E24C0-92A4-4FC7-AC4F-4D9A3D554933}" srcOrd="0" destOrd="0" presId="urn:microsoft.com/office/officeart/2005/8/layout/process1"/>
    <dgm:cxn modelId="{2426E2F6-31C9-47AD-998C-6AE2266B2C3F}" type="presParOf" srcId="{AA25A0BF-BC85-4260-ACF8-BF954AE32884}" destId="{AF410299-EE53-49A5-8177-534F4877E5E8}" srcOrd="1" destOrd="0" presId="urn:microsoft.com/office/officeart/2005/8/layout/process1"/>
    <dgm:cxn modelId="{2E42D99E-0498-495B-AEBD-4E5CBE15E9DD}" type="presParOf" srcId="{AF410299-EE53-49A5-8177-534F4877E5E8}" destId="{68F8920D-6DAC-429B-924B-10FFF0EE6CE4}" srcOrd="0" destOrd="0" presId="urn:microsoft.com/office/officeart/2005/8/layout/process1"/>
    <dgm:cxn modelId="{25D05499-0701-4BD9-9687-755A0D63AF62}" type="presParOf" srcId="{AA25A0BF-BC85-4260-ACF8-BF954AE32884}" destId="{C40A2D18-67DE-461B-8005-E2A4081BF2F4}" srcOrd="2" destOrd="0" presId="urn:microsoft.com/office/officeart/2005/8/layout/process1"/>
    <dgm:cxn modelId="{015E2D1C-73B9-4A57-AFE2-D3D8DDF3F9B2}" type="presParOf" srcId="{AA25A0BF-BC85-4260-ACF8-BF954AE32884}" destId="{78685B25-87B9-4862-8955-10F1C8E5CFA0}" srcOrd="3" destOrd="0" presId="urn:microsoft.com/office/officeart/2005/8/layout/process1"/>
    <dgm:cxn modelId="{5A528E3B-6ECB-4E45-AD85-3AC98D90590F}" type="presParOf" srcId="{78685B25-87B9-4862-8955-10F1C8E5CFA0}" destId="{5EF08779-1E76-41C3-8F17-EB6494290120}" srcOrd="0" destOrd="0" presId="urn:microsoft.com/office/officeart/2005/8/layout/process1"/>
    <dgm:cxn modelId="{4EC46299-3652-417B-8769-0BD70EAE18F2}" type="presParOf" srcId="{AA25A0BF-BC85-4260-ACF8-BF954AE32884}" destId="{4C1FE6A2-9301-47C6-8DC5-7F63C930B9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FE2EF-7511-4BEA-9602-F2C9F32EEC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025C37-6F9E-40A2-8529-3BBE42D74009}">
      <dgm:prSet phldrT="[Text]"/>
      <dgm:spPr/>
      <dgm:t>
        <a:bodyPr/>
        <a:lstStyle/>
        <a:p>
          <a:r>
            <a:rPr lang="de-DE" dirty="0" err="1" smtClean="0"/>
            <a:t>Repatriate</a:t>
          </a:r>
          <a:r>
            <a:rPr lang="de-DE" dirty="0" smtClean="0"/>
            <a:t> in 2009</a:t>
          </a:r>
          <a:endParaRPr lang="de-DE" dirty="0"/>
        </a:p>
      </dgm:t>
    </dgm:pt>
    <dgm:pt modelId="{E75FC4F0-FE25-4C42-B944-6748D76F1DF3}" type="parTrans" cxnId="{26DD5CA5-FEEB-40D2-9A2D-04E807970AD2}">
      <dgm:prSet/>
      <dgm:spPr/>
      <dgm:t>
        <a:bodyPr/>
        <a:lstStyle/>
        <a:p>
          <a:endParaRPr lang="de-DE"/>
        </a:p>
      </dgm:t>
    </dgm:pt>
    <dgm:pt modelId="{18F44884-39D0-4437-A360-74F471262A71}" type="sibTrans" cxnId="{26DD5CA5-FEEB-40D2-9A2D-04E807970AD2}">
      <dgm:prSet/>
      <dgm:spPr/>
      <dgm:t>
        <a:bodyPr/>
        <a:lstStyle/>
        <a:p>
          <a:endParaRPr lang="de-DE"/>
        </a:p>
      </dgm:t>
    </dgm:pt>
    <dgm:pt modelId="{DEAC8F34-01B2-42A6-AF12-32A6B2B2522B}">
      <dgm:prSet phldrT="[Text]"/>
      <dgm:spPr/>
      <dgm:t>
        <a:bodyPr/>
        <a:lstStyle/>
        <a:p>
          <a:r>
            <a:rPr lang="de-DE" dirty="0" err="1" smtClean="0"/>
            <a:t>Invest</a:t>
          </a:r>
          <a:r>
            <a:rPr lang="de-DE" dirty="0" smtClean="0"/>
            <a:t> </a:t>
          </a:r>
          <a:r>
            <a:rPr lang="de-DE" dirty="0" err="1" smtClean="0"/>
            <a:t>abroad</a:t>
          </a:r>
          <a:r>
            <a:rPr lang="de-DE" dirty="0" smtClean="0"/>
            <a:t> in 2007</a:t>
          </a:r>
          <a:endParaRPr lang="de-DE" dirty="0"/>
        </a:p>
      </dgm:t>
    </dgm:pt>
    <dgm:pt modelId="{AC5AFFD1-4410-489F-BB6A-39BEB8440A41}" type="parTrans" cxnId="{C0378DC0-8EDF-4ED1-B3E0-718E0C008DE6}">
      <dgm:prSet/>
      <dgm:spPr/>
      <dgm:t>
        <a:bodyPr/>
        <a:lstStyle/>
        <a:p>
          <a:endParaRPr lang="de-DE"/>
        </a:p>
      </dgm:t>
    </dgm:pt>
    <dgm:pt modelId="{DF2F6896-FBF1-418C-9ABB-9F37D266AEAE}" type="sibTrans" cxnId="{C0378DC0-8EDF-4ED1-B3E0-718E0C008DE6}">
      <dgm:prSet/>
      <dgm:spPr/>
      <dgm:t>
        <a:bodyPr/>
        <a:lstStyle/>
        <a:p>
          <a:endParaRPr lang="de-DE"/>
        </a:p>
      </dgm:t>
    </dgm:pt>
    <dgm:pt modelId="{41AFEA2C-28FA-495D-B130-5097B14A7323}">
      <dgm:prSet phldrT="[Text]"/>
      <dgm:spPr/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Pay </a:t>
          </a:r>
          <a:r>
            <a:rPr lang="de-DE" b="1" i="0" baseline="0" dirty="0" err="1" smtClean="0">
              <a:solidFill>
                <a:srgbClr val="FF0000"/>
              </a:solidFill>
            </a:rPr>
            <a:t>no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repatriation</a:t>
          </a:r>
          <a:r>
            <a:rPr lang="de-DE" dirty="0" smtClean="0">
              <a:solidFill>
                <a:srgbClr val="FF0000"/>
              </a:solidFill>
            </a:rPr>
            <a:t> </a:t>
          </a:r>
          <a:r>
            <a:rPr lang="de-DE" dirty="0" err="1" smtClean="0">
              <a:solidFill>
                <a:srgbClr val="FF0000"/>
              </a:solidFill>
            </a:rPr>
            <a:t>tax</a:t>
          </a:r>
          <a:r>
            <a:rPr lang="de-DE" dirty="0" smtClean="0">
              <a:solidFill>
                <a:srgbClr val="FF0000"/>
              </a:solidFill>
            </a:rPr>
            <a:t> in 2009</a:t>
          </a:r>
          <a:endParaRPr lang="de-DE" dirty="0">
            <a:solidFill>
              <a:srgbClr val="FF0000"/>
            </a:solidFill>
          </a:endParaRPr>
        </a:p>
      </dgm:t>
    </dgm:pt>
    <dgm:pt modelId="{AACEB4CB-25B4-4673-BB2F-5CB18485588F}" type="parTrans" cxnId="{06D3C1D8-678A-43CE-82F2-866D1ED1EFE6}">
      <dgm:prSet/>
      <dgm:spPr/>
      <dgm:t>
        <a:bodyPr/>
        <a:lstStyle/>
        <a:p>
          <a:endParaRPr lang="de-DE"/>
        </a:p>
      </dgm:t>
    </dgm:pt>
    <dgm:pt modelId="{E6751028-FC2E-4CEF-B3EA-16336948C657}" type="sibTrans" cxnId="{06D3C1D8-678A-43CE-82F2-866D1ED1EFE6}">
      <dgm:prSet/>
      <dgm:spPr/>
      <dgm:t>
        <a:bodyPr/>
        <a:lstStyle/>
        <a:p>
          <a:endParaRPr lang="de-DE"/>
        </a:p>
      </dgm:t>
    </dgm:pt>
    <dgm:pt modelId="{AA25A0BF-BC85-4260-ACF8-BF954AE32884}" type="pres">
      <dgm:prSet presAssocID="{E44FE2EF-7511-4BEA-9602-F2C9F32EEC5C}" presName="Name0" presStyleCnt="0">
        <dgm:presLayoutVars>
          <dgm:dir/>
          <dgm:resizeHandles val="exact"/>
        </dgm:presLayoutVars>
      </dgm:prSet>
      <dgm:spPr/>
    </dgm:pt>
    <dgm:pt modelId="{902E24C0-92A4-4FC7-AC4F-4D9A3D554933}" type="pres">
      <dgm:prSet presAssocID="{DEAC8F34-01B2-42A6-AF12-32A6B2B252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410299-EE53-49A5-8177-534F4877E5E8}" type="pres">
      <dgm:prSet presAssocID="{DF2F6896-FBF1-418C-9ABB-9F37D266AEAE}" presName="sibTrans" presStyleLbl="sibTrans2D1" presStyleIdx="0" presStyleCnt="2"/>
      <dgm:spPr/>
      <dgm:t>
        <a:bodyPr/>
        <a:lstStyle/>
        <a:p>
          <a:endParaRPr lang="de-DE"/>
        </a:p>
      </dgm:t>
    </dgm:pt>
    <dgm:pt modelId="{68F8920D-6DAC-429B-924B-10FFF0EE6CE4}" type="pres">
      <dgm:prSet presAssocID="{DF2F6896-FBF1-418C-9ABB-9F37D266AEAE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4C1FE6A2-9301-47C6-8DC5-7F63C930B991}" type="pres">
      <dgm:prSet presAssocID="{95025C37-6F9E-40A2-8529-3BBE42D740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073EF0-84E6-48C5-A47B-E8CDE56C59C6}" type="pres">
      <dgm:prSet presAssocID="{18F44884-39D0-4437-A360-74F471262A71}" presName="sibTrans" presStyleLbl="sibTrans2D1" presStyleIdx="1" presStyleCnt="2"/>
      <dgm:spPr/>
      <dgm:t>
        <a:bodyPr/>
        <a:lstStyle/>
        <a:p>
          <a:endParaRPr lang="de-DE"/>
        </a:p>
      </dgm:t>
    </dgm:pt>
    <dgm:pt modelId="{5742FA00-7C4B-4DCA-8469-8301A6853383}" type="pres">
      <dgm:prSet presAssocID="{18F44884-39D0-4437-A360-74F471262A71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41648EC9-BF50-47C8-846D-E980471641EC}" type="pres">
      <dgm:prSet presAssocID="{41AFEA2C-28FA-495D-B130-5097B14A73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220ECA5-8618-4691-9E63-7D400217BAC3}" type="presOf" srcId="{18F44884-39D0-4437-A360-74F471262A71}" destId="{99073EF0-84E6-48C5-A47B-E8CDE56C59C6}" srcOrd="0" destOrd="0" presId="urn:microsoft.com/office/officeart/2005/8/layout/process1"/>
    <dgm:cxn modelId="{53A42D96-B0AD-41ED-89DF-F1065E078C04}" type="presOf" srcId="{DF2F6896-FBF1-418C-9ABB-9F37D266AEAE}" destId="{68F8920D-6DAC-429B-924B-10FFF0EE6CE4}" srcOrd="1" destOrd="0" presId="urn:microsoft.com/office/officeart/2005/8/layout/process1"/>
    <dgm:cxn modelId="{AC29DDEE-374B-465D-8903-9CC0B81BCFFE}" type="presOf" srcId="{DEAC8F34-01B2-42A6-AF12-32A6B2B2522B}" destId="{902E24C0-92A4-4FC7-AC4F-4D9A3D554933}" srcOrd="0" destOrd="0" presId="urn:microsoft.com/office/officeart/2005/8/layout/process1"/>
    <dgm:cxn modelId="{90450B7B-085A-496F-AB41-854547394A46}" type="presOf" srcId="{E44FE2EF-7511-4BEA-9602-F2C9F32EEC5C}" destId="{AA25A0BF-BC85-4260-ACF8-BF954AE32884}" srcOrd="0" destOrd="0" presId="urn:microsoft.com/office/officeart/2005/8/layout/process1"/>
    <dgm:cxn modelId="{C0378DC0-8EDF-4ED1-B3E0-718E0C008DE6}" srcId="{E44FE2EF-7511-4BEA-9602-F2C9F32EEC5C}" destId="{DEAC8F34-01B2-42A6-AF12-32A6B2B2522B}" srcOrd="0" destOrd="0" parTransId="{AC5AFFD1-4410-489F-BB6A-39BEB8440A41}" sibTransId="{DF2F6896-FBF1-418C-9ABB-9F37D266AEAE}"/>
    <dgm:cxn modelId="{06D3C1D8-678A-43CE-82F2-866D1ED1EFE6}" srcId="{E44FE2EF-7511-4BEA-9602-F2C9F32EEC5C}" destId="{41AFEA2C-28FA-495D-B130-5097B14A7323}" srcOrd="2" destOrd="0" parTransId="{AACEB4CB-25B4-4673-BB2F-5CB18485588F}" sibTransId="{E6751028-FC2E-4CEF-B3EA-16336948C657}"/>
    <dgm:cxn modelId="{3538E244-9D7F-4D85-A97D-6C9D5504226D}" type="presOf" srcId="{95025C37-6F9E-40A2-8529-3BBE42D74009}" destId="{4C1FE6A2-9301-47C6-8DC5-7F63C930B991}" srcOrd="0" destOrd="0" presId="urn:microsoft.com/office/officeart/2005/8/layout/process1"/>
    <dgm:cxn modelId="{63378F09-A5C9-4526-9C7C-EC1A02E022F4}" type="presOf" srcId="{DF2F6896-FBF1-418C-9ABB-9F37D266AEAE}" destId="{AF410299-EE53-49A5-8177-534F4877E5E8}" srcOrd="0" destOrd="0" presId="urn:microsoft.com/office/officeart/2005/8/layout/process1"/>
    <dgm:cxn modelId="{26DD5CA5-FEEB-40D2-9A2D-04E807970AD2}" srcId="{E44FE2EF-7511-4BEA-9602-F2C9F32EEC5C}" destId="{95025C37-6F9E-40A2-8529-3BBE42D74009}" srcOrd="1" destOrd="0" parTransId="{E75FC4F0-FE25-4C42-B944-6748D76F1DF3}" sibTransId="{18F44884-39D0-4437-A360-74F471262A71}"/>
    <dgm:cxn modelId="{F79A07A7-164D-4709-8E3D-E64567FBA35B}" type="presOf" srcId="{41AFEA2C-28FA-495D-B130-5097B14A7323}" destId="{41648EC9-BF50-47C8-846D-E980471641EC}" srcOrd="0" destOrd="0" presId="urn:microsoft.com/office/officeart/2005/8/layout/process1"/>
    <dgm:cxn modelId="{459887F6-DAC7-47C3-8D2C-D067C4924A88}" type="presOf" srcId="{18F44884-39D0-4437-A360-74F471262A71}" destId="{5742FA00-7C4B-4DCA-8469-8301A6853383}" srcOrd="1" destOrd="0" presId="urn:microsoft.com/office/officeart/2005/8/layout/process1"/>
    <dgm:cxn modelId="{E6302334-6B89-4747-8598-8D83C41948DD}" type="presParOf" srcId="{AA25A0BF-BC85-4260-ACF8-BF954AE32884}" destId="{902E24C0-92A4-4FC7-AC4F-4D9A3D554933}" srcOrd="0" destOrd="0" presId="urn:microsoft.com/office/officeart/2005/8/layout/process1"/>
    <dgm:cxn modelId="{A1FB5481-B7CB-4DF6-8C72-2C7EF9FC47CE}" type="presParOf" srcId="{AA25A0BF-BC85-4260-ACF8-BF954AE32884}" destId="{AF410299-EE53-49A5-8177-534F4877E5E8}" srcOrd="1" destOrd="0" presId="urn:microsoft.com/office/officeart/2005/8/layout/process1"/>
    <dgm:cxn modelId="{0B692F71-FCB4-49AB-8DB1-6F2646FB9A2B}" type="presParOf" srcId="{AF410299-EE53-49A5-8177-534F4877E5E8}" destId="{68F8920D-6DAC-429B-924B-10FFF0EE6CE4}" srcOrd="0" destOrd="0" presId="urn:microsoft.com/office/officeart/2005/8/layout/process1"/>
    <dgm:cxn modelId="{252E32F3-DEA1-45C9-B630-F13A3D80691E}" type="presParOf" srcId="{AA25A0BF-BC85-4260-ACF8-BF954AE32884}" destId="{4C1FE6A2-9301-47C6-8DC5-7F63C930B991}" srcOrd="2" destOrd="0" presId="urn:microsoft.com/office/officeart/2005/8/layout/process1"/>
    <dgm:cxn modelId="{50C923F6-674C-443C-AA72-BC334B4E4FD8}" type="presParOf" srcId="{AA25A0BF-BC85-4260-ACF8-BF954AE32884}" destId="{99073EF0-84E6-48C5-A47B-E8CDE56C59C6}" srcOrd="3" destOrd="0" presId="urn:microsoft.com/office/officeart/2005/8/layout/process1"/>
    <dgm:cxn modelId="{07BB327A-0970-49D6-87A3-F8BC4965DB3F}" type="presParOf" srcId="{99073EF0-84E6-48C5-A47B-E8CDE56C59C6}" destId="{5742FA00-7C4B-4DCA-8469-8301A6853383}" srcOrd="0" destOrd="0" presId="urn:microsoft.com/office/officeart/2005/8/layout/process1"/>
    <dgm:cxn modelId="{A4FD1216-2743-4FC5-88B8-394C4D89D33B}" type="presParOf" srcId="{AA25A0BF-BC85-4260-ACF8-BF954AE32884}" destId="{41648EC9-BF50-47C8-846D-E980471641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52D904-82A8-4724-8E3B-D334265AC15E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F10C03-05F1-408E-930E-863B2FC7EBFC}">
      <dgm:prSet phldrT="[Text]"/>
      <dgm:spPr/>
      <dgm:t>
        <a:bodyPr/>
        <a:lstStyle/>
        <a:p>
          <a:r>
            <a:rPr lang="de-DE" dirty="0" smtClean="0"/>
            <a:t>UK </a:t>
          </a:r>
          <a:r>
            <a:rPr lang="de-DE" dirty="0" err="1" smtClean="0"/>
            <a:t>parent</a:t>
          </a:r>
          <a:endParaRPr lang="de-DE" dirty="0"/>
        </a:p>
      </dgm:t>
    </dgm:pt>
    <dgm:pt modelId="{CE344C22-0FF2-476D-9628-8B6EBABFCC40}" type="parTrans" cxnId="{D19DE18E-3BB2-44F4-B7A9-083ECCDBB086}">
      <dgm:prSet/>
      <dgm:spPr/>
      <dgm:t>
        <a:bodyPr/>
        <a:lstStyle/>
        <a:p>
          <a:endParaRPr lang="de-DE"/>
        </a:p>
      </dgm:t>
    </dgm:pt>
    <dgm:pt modelId="{12661C39-7FB8-46AA-952D-EA8D1EA2486C}" type="sibTrans" cxnId="{D19DE18E-3BB2-44F4-B7A9-083ECCDBB086}">
      <dgm:prSet/>
      <dgm:spPr/>
      <dgm:t>
        <a:bodyPr/>
        <a:lstStyle/>
        <a:p>
          <a:endParaRPr lang="de-DE"/>
        </a:p>
      </dgm:t>
    </dgm:pt>
    <dgm:pt modelId="{731C5409-6393-42F8-8F59-9DC810A7AD50}">
      <dgm:prSet phldrT="[Text]"/>
      <dgm:spPr/>
      <dgm:t>
        <a:bodyPr/>
        <a:lstStyle/>
        <a:p>
          <a:r>
            <a:rPr lang="de-DE" dirty="0" err="1" smtClean="0"/>
            <a:t>Irish</a:t>
          </a:r>
          <a:r>
            <a:rPr lang="de-DE" dirty="0" smtClean="0"/>
            <a:t> </a:t>
          </a:r>
          <a:r>
            <a:rPr lang="de-DE" dirty="0" err="1" smtClean="0"/>
            <a:t>sub</a:t>
          </a:r>
          <a:endParaRPr lang="de-DE" dirty="0"/>
        </a:p>
      </dgm:t>
    </dgm:pt>
    <dgm:pt modelId="{B17D5219-D7B9-4516-B1EA-516DCBC643B9}" type="parTrans" cxnId="{A46EF742-94A6-4408-8127-1E76E2506CB1}">
      <dgm:prSet/>
      <dgm:spPr/>
      <dgm:t>
        <a:bodyPr/>
        <a:lstStyle/>
        <a:p>
          <a:endParaRPr lang="de-DE"/>
        </a:p>
      </dgm:t>
    </dgm:pt>
    <dgm:pt modelId="{A3E55C2D-B068-469F-AFBF-40A97353AADB}" type="sibTrans" cxnId="{A46EF742-94A6-4408-8127-1E76E2506CB1}">
      <dgm:prSet/>
      <dgm:spPr/>
      <dgm:t>
        <a:bodyPr/>
        <a:lstStyle/>
        <a:p>
          <a:endParaRPr lang="de-DE"/>
        </a:p>
      </dgm:t>
    </dgm:pt>
    <dgm:pt modelId="{36E3B957-AFD0-4A20-B4B7-48AC835511DF}">
      <dgm:prSet phldrT="[Text]"/>
      <dgm:spPr/>
      <dgm:t>
        <a:bodyPr/>
        <a:lstStyle/>
        <a:p>
          <a:r>
            <a:rPr lang="de-DE" dirty="0" smtClean="0"/>
            <a:t>German </a:t>
          </a:r>
          <a:r>
            <a:rPr lang="de-DE" dirty="0" err="1" smtClean="0"/>
            <a:t>sub</a:t>
          </a:r>
          <a:endParaRPr lang="de-DE" dirty="0"/>
        </a:p>
      </dgm:t>
    </dgm:pt>
    <dgm:pt modelId="{0928A24C-7D24-4E77-83C5-499BAE2B2537}" type="parTrans" cxnId="{2AF929FB-08A3-44E4-8CCF-DC6871EBA2F0}">
      <dgm:prSet/>
      <dgm:spPr/>
      <dgm:t>
        <a:bodyPr/>
        <a:lstStyle/>
        <a:p>
          <a:endParaRPr lang="de-DE"/>
        </a:p>
      </dgm:t>
    </dgm:pt>
    <dgm:pt modelId="{295A641E-667C-4875-B202-3FC66B3BA89D}" type="sibTrans" cxnId="{2AF929FB-08A3-44E4-8CCF-DC6871EBA2F0}">
      <dgm:prSet/>
      <dgm:spPr/>
      <dgm:t>
        <a:bodyPr/>
        <a:lstStyle/>
        <a:p>
          <a:endParaRPr lang="de-DE"/>
        </a:p>
      </dgm:t>
    </dgm:pt>
    <dgm:pt modelId="{2D8C7457-4C36-456C-AF46-1A9A29A4FF4D}">
      <dgm:prSet phldrT="[Text]"/>
      <dgm:spPr/>
      <dgm:t>
        <a:bodyPr/>
        <a:lstStyle/>
        <a:p>
          <a:r>
            <a:rPr lang="de-DE" dirty="0" err="1" smtClean="0"/>
            <a:t>Italian</a:t>
          </a:r>
          <a:r>
            <a:rPr lang="de-DE" dirty="0" smtClean="0"/>
            <a:t> </a:t>
          </a:r>
          <a:r>
            <a:rPr lang="de-DE" dirty="0" err="1" smtClean="0"/>
            <a:t>sub</a:t>
          </a:r>
          <a:endParaRPr lang="de-DE" dirty="0"/>
        </a:p>
      </dgm:t>
    </dgm:pt>
    <dgm:pt modelId="{FD2F18BD-D172-44D0-AF76-463B528714FB}" type="parTrans" cxnId="{7A557CA4-BF44-4834-B580-78EBC32246B2}">
      <dgm:prSet/>
      <dgm:spPr/>
      <dgm:t>
        <a:bodyPr/>
        <a:lstStyle/>
        <a:p>
          <a:endParaRPr lang="de-DE"/>
        </a:p>
      </dgm:t>
    </dgm:pt>
    <dgm:pt modelId="{39971251-D981-4E57-9D79-302181CC97CD}" type="sibTrans" cxnId="{7A557CA4-BF44-4834-B580-78EBC32246B2}">
      <dgm:prSet/>
      <dgm:spPr/>
      <dgm:t>
        <a:bodyPr/>
        <a:lstStyle/>
        <a:p>
          <a:endParaRPr lang="de-DE"/>
        </a:p>
      </dgm:t>
    </dgm:pt>
    <dgm:pt modelId="{C37B1645-5C67-4E1B-AE68-9FC63A5B1E81}">
      <dgm:prSet phldrT="[Text]"/>
      <dgm:spPr/>
      <dgm:t>
        <a:bodyPr/>
        <a:lstStyle/>
        <a:p>
          <a:r>
            <a:rPr lang="de-DE" dirty="0" smtClean="0"/>
            <a:t>Swiss </a:t>
          </a:r>
          <a:r>
            <a:rPr lang="de-DE" dirty="0" err="1" smtClean="0"/>
            <a:t>sub</a:t>
          </a:r>
          <a:endParaRPr lang="de-DE" dirty="0"/>
        </a:p>
      </dgm:t>
    </dgm:pt>
    <dgm:pt modelId="{F6AD21AC-77CC-49BC-A07D-7F6FB719BFED}" type="parTrans" cxnId="{E5349475-5CE1-4ED4-8949-A2EB1FBEF6B8}">
      <dgm:prSet/>
      <dgm:spPr/>
      <dgm:t>
        <a:bodyPr/>
        <a:lstStyle/>
        <a:p>
          <a:endParaRPr lang="de-DE"/>
        </a:p>
      </dgm:t>
    </dgm:pt>
    <dgm:pt modelId="{B4E79D10-E808-4C5B-B44D-7C49D38CFBBB}" type="sibTrans" cxnId="{E5349475-5CE1-4ED4-8949-A2EB1FBEF6B8}">
      <dgm:prSet/>
      <dgm:spPr/>
      <dgm:t>
        <a:bodyPr/>
        <a:lstStyle/>
        <a:p>
          <a:endParaRPr lang="de-DE"/>
        </a:p>
      </dgm:t>
    </dgm:pt>
    <dgm:pt modelId="{0CCB61BD-C0D4-40F4-8691-FE150631B200}">
      <dgm:prSet phldrT="[Text]"/>
      <dgm:spPr/>
      <dgm:t>
        <a:bodyPr/>
        <a:lstStyle/>
        <a:p>
          <a:r>
            <a:rPr lang="de-DE" dirty="0" smtClean="0"/>
            <a:t>French </a:t>
          </a:r>
          <a:r>
            <a:rPr lang="de-DE" dirty="0" err="1" smtClean="0"/>
            <a:t>sub</a:t>
          </a:r>
          <a:endParaRPr lang="de-DE" dirty="0"/>
        </a:p>
      </dgm:t>
    </dgm:pt>
    <dgm:pt modelId="{2D496980-78A4-4293-8C32-A8D1FFBF8B49}" type="parTrans" cxnId="{EE0B5EFF-4418-48D8-8807-7033CC51CA7F}">
      <dgm:prSet/>
      <dgm:spPr/>
      <dgm:t>
        <a:bodyPr/>
        <a:lstStyle/>
        <a:p>
          <a:endParaRPr lang="de-DE"/>
        </a:p>
      </dgm:t>
    </dgm:pt>
    <dgm:pt modelId="{10B6042F-B118-4AC3-BC75-0244A647278C}" type="sibTrans" cxnId="{EE0B5EFF-4418-48D8-8807-7033CC51CA7F}">
      <dgm:prSet/>
      <dgm:spPr/>
      <dgm:t>
        <a:bodyPr/>
        <a:lstStyle/>
        <a:p>
          <a:endParaRPr lang="de-DE"/>
        </a:p>
      </dgm:t>
    </dgm:pt>
    <dgm:pt modelId="{2147E845-4B1B-436B-81DE-4284C8FDEF90}" type="pres">
      <dgm:prSet presAssocID="{C752D904-82A8-4724-8E3B-D334265AC1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6E85B08-7598-4047-80DB-0D65EFD98BF1}" type="pres">
      <dgm:prSet presAssocID="{15F10C03-05F1-408E-930E-863B2FC7EBFC}" presName="hierRoot1" presStyleCnt="0"/>
      <dgm:spPr/>
    </dgm:pt>
    <dgm:pt modelId="{B9EEDC57-6296-45EB-BFE1-E78F0ECAEFEB}" type="pres">
      <dgm:prSet presAssocID="{15F10C03-05F1-408E-930E-863B2FC7EBFC}" presName="composite" presStyleCnt="0"/>
      <dgm:spPr/>
    </dgm:pt>
    <dgm:pt modelId="{409B8B88-88B0-46D1-BB8C-AFFF30BB74FB}" type="pres">
      <dgm:prSet presAssocID="{15F10C03-05F1-408E-930E-863B2FC7EBFC}" presName="image" presStyleLbl="node0" presStyleIdx="0" presStyleCnt="1"/>
      <dgm:spPr/>
    </dgm:pt>
    <dgm:pt modelId="{0C61320C-2322-4CA4-8E42-6E1595536DA6}" type="pres">
      <dgm:prSet presAssocID="{15F10C03-05F1-408E-930E-863B2FC7EBFC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C74103A-330C-4FFC-A20D-F0D743502AF7}" type="pres">
      <dgm:prSet presAssocID="{15F10C03-05F1-408E-930E-863B2FC7EBFC}" presName="hierChild2" presStyleCnt="0"/>
      <dgm:spPr/>
    </dgm:pt>
    <dgm:pt modelId="{094C8449-8DA2-44FD-B297-F02F3D7E78BA}" type="pres">
      <dgm:prSet presAssocID="{B17D5219-D7B9-4516-B1EA-516DCBC643B9}" presName="Name10" presStyleLbl="parChTrans1D2" presStyleIdx="0" presStyleCnt="2"/>
      <dgm:spPr/>
      <dgm:t>
        <a:bodyPr/>
        <a:lstStyle/>
        <a:p>
          <a:endParaRPr lang="de-DE"/>
        </a:p>
      </dgm:t>
    </dgm:pt>
    <dgm:pt modelId="{CF502A4E-CDD5-4945-A575-3A7C29F6A14D}" type="pres">
      <dgm:prSet presAssocID="{731C5409-6393-42F8-8F59-9DC810A7AD50}" presName="hierRoot2" presStyleCnt="0"/>
      <dgm:spPr/>
    </dgm:pt>
    <dgm:pt modelId="{C49FC3EC-EE6A-4223-9D1B-8A77D8DEEC3D}" type="pres">
      <dgm:prSet presAssocID="{731C5409-6393-42F8-8F59-9DC810A7AD50}" presName="composite2" presStyleCnt="0"/>
      <dgm:spPr/>
    </dgm:pt>
    <dgm:pt modelId="{45C0DE64-932C-4B4F-9A6A-2E5DD0FD3B6B}" type="pres">
      <dgm:prSet presAssocID="{731C5409-6393-42F8-8F59-9DC810A7AD50}" presName="image2" presStyleLbl="node2" presStyleIdx="0" presStyleCnt="2"/>
      <dgm:spPr/>
      <dgm:t>
        <a:bodyPr/>
        <a:lstStyle/>
        <a:p>
          <a:endParaRPr lang="de-DE"/>
        </a:p>
      </dgm:t>
    </dgm:pt>
    <dgm:pt modelId="{578AE5D3-DE8C-4BF6-BCEF-EC6B98BA3DB9}" type="pres">
      <dgm:prSet presAssocID="{731C5409-6393-42F8-8F59-9DC810A7AD50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B332D73-1125-48DE-9B36-6BCC5860208A}" type="pres">
      <dgm:prSet presAssocID="{731C5409-6393-42F8-8F59-9DC810A7AD50}" presName="hierChild3" presStyleCnt="0"/>
      <dgm:spPr/>
    </dgm:pt>
    <dgm:pt modelId="{C7E91A7E-9053-4543-9A6D-A6F2D978A224}" type="pres">
      <dgm:prSet presAssocID="{0928A24C-7D24-4E77-83C5-499BAE2B2537}" presName="Name17" presStyleLbl="parChTrans1D3" presStyleIdx="0" presStyleCnt="3"/>
      <dgm:spPr/>
      <dgm:t>
        <a:bodyPr/>
        <a:lstStyle/>
        <a:p>
          <a:endParaRPr lang="de-DE"/>
        </a:p>
      </dgm:t>
    </dgm:pt>
    <dgm:pt modelId="{81481DA5-939C-4C95-A10B-4A9240182337}" type="pres">
      <dgm:prSet presAssocID="{36E3B957-AFD0-4A20-B4B7-48AC835511DF}" presName="hierRoot3" presStyleCnt="0"/>
      <dgm:spPr/>
    </dgm:pt>
    <dgm:pt modelId="{83833E71-2B65-4AC7-9E27-D85A1D509CDF}" type="pres">
      <dgm:prSet presAssocID="{36E3B957-AFD0-4A20-B4B7-48AC835511DF}" presName="composite3" presStyleCnt="0"/>
      <dgm:spPr/>
    </dgm:pt>
    <dgm:pt modelId="{890CE69C-B5EB-4314-8032-A95A01DE572B}" type="pres">
      <dgm:prSet presAssocID="{36E3B957-AFD0-4A20-B4B7-48AC835511DF}" presName="image3" presStyleLbl="node3" presStyleIdx="0" presStyleCnt="3"/>
      <dgm:spPr/>
    </dgm:pt>
    <dgm:pt modelId="{2CD47DFA-1E82-4033-9348-B808F015D00F}" type="pres">
      <dgm:prSet presAssocID="{36E3B957-AFD0-4A20-B4B7-48AC835511DF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3E006AA-4F21-4006-8A65-5CA8F87D624D}" type="pres">
      <dgm:prSet presAssocID="{36E3B957-AFD0-4A20-B4B7-48AC835511DF}" presName="hierChild4" presStyleCnt="0"/>
      <dgm:spPr/>
    </dgm:pt>
    <dgm:pt modelId="{CA800B84-3CF0-4192-BE34-7AC2CA3F9C8B}" type="pres">
      <dgm:prSet presAssocID="{FD2F18BD-D172-44D0-AF76-463B528714FB}" presName="Name17" presStyleLbl="parChTrans1D3" presStyleIdx="1" presStyleCnt="3"/>
      <dgm:spPr/>
      <dgm:t>
        <a:bodyPr/>
        <a:lstStyle/>
        <a:p>
          <a:endParaRPr lang="de-DE"/>
        </a:p>
      </dgm:t>
    </dgm:pt>
    <dgm:pt modelId="{80060584-8FEF-4E0C-A15B-B2FC84A6319E}" type="pres">
      <dgm:prSet presAssocID="{2D8C7457-4C36-456C-AF46-1A9A29A4FF4D}" presName="hierRoot3" presStyleCnt="0"/>
      <dgm:spPr/>
    </dgm:pt>
    <dgm:pt modelId="{C6D35F71-52E1-4AD5-995C-C99342154894}" type="pres">
      <dgm:prSet presAssocID="{2D8C7457-4C36-456C-AF46-1A9A29A4FF4D}" presName="composite3" presStyleCnt="0"/>
      <dgm:spPr/>
    </dgm:pt>
    <dgm:pt modelId="{5F408BB7-044F-46A0-84F5-9F842A1B5DC5}" type="pres">
      <dgm:prSet presAssocID="{2D8C7457-4C36-456C-AF46-1A9A29A4FF4D}" presName="image3" presStyleLbl="node3" presStyleIdx="1" presStyleCnt="3"/>
      <dgm:spPr/>
    </dgm:pt>
    <dgm:pt modelId="{9F05F32B-4246-462B-920F-001D11340F20}" type="pres">
      <dgm:prSet presAssocID="{2D8C7457-4C36-456C-AF46-1A9A29A4FF4D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E78756-8D1A-43C8-9F05-F04C5FA7AAEE}" type="pres">
      <dgm:prSet presAssocID="{2D8C7457-4C36-456C-AF46-1A9A29A4FF4D}" presName="hierChild4" presStyleCnt="0"/>
      <dgm:spPr/>
    </dgm:pt>
    <dgm:pt modelId="{0127E153-D54E-45AD-B9FA-97FD851DF291}" type="pres">
      <dgm:prSet presAssocID="{F6AD21AC-77CC-49BC-A07D-7F6FB719BFED}" presName="Name10" presStyleLbl="parChTrans1D2" presStyleIdx="1" presStyleCnt="2"/>
      <dgm:spPr/>
      <dgm:t>
        <a:bodyPr/>
        <a:lstStyle/>
        <a:p>
          <a:endParaRPr lang="de-DE"/>
        </a:p>
      </dgm:t>
    </dgm:pt>
    <dgm:pt modelId="{629F9935-09FE-4DD3-A78A-66A5972867BA}" type="pres">
      <dgm:prSet presAssocID="{C37B1645-5C67-4E1B-AE68-9FC63A5B1E81}" presName="hierRoot2" presStyleCnt="0"/>
      <dgm:spPr/>
    </dgm:pt>
    <dgm:pt modelId="{1B0F8EFC-CDA7-4A7C-8641-DD7F215E5273}" type="pres">
      <dgm:prSet presAssocID="{C37B1645-5C67-4E1B-AE68-9FC63A5B1E81}" presName="composite2" presStyleCnt="0"/>
      <dgm:spPr/>
    </dgm:pt>
    <dgm:pt modelId="{4B89C432-D7CB-41E6-8A1B-051B7B06282D}" type="pres">
      <dgm:prSet presAssocID="{C37B1645-5C67-4E1B-AE68-9FC63A5B1E81}" presName="image2" presStyleLbl="node2" presStyleIdx="1" presStyleCnt="2"/>
      <dgm:spPr/>
    </dgm:pt>
    <dgm:pt modelId="{607E23FD-A67C-4C5A-A6A3-60AAE3B3629F}" type="pres">
      <dgm:prSet presAssocID="{C37B1645-5C67-4E1B-AE68-9FC63A5B1E81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6523FA5-4869-4F3E-B12B-27BF20CAE0C9}" type="pres">
      <dgm:prSet presAssocID="{C37B1645-5C67-4E1B-AE68-9FC63A5B1E81}" presName="hierChild3" presStyleCnt="0"/>
      <dgm:spPr/>
    </dgm:pt>
    <dgm:pt modelId="{7E96FE87-A867-48A6-B95C-882E8D55880A}" type="pres">
      <dgm:prSet presAssocID="{2D496980-78A4-4293-8C32-A8D1FFBF8B49}" presName="Name17" presStyleLbl="parChTrans1D3" presStyleIdx="2" presStyleCnt="3"/>
      <dgm:spPr/>
      <dgm:t>
        <a:bodyPr/>
        <a:lstStyle/>
        <a:p>
          <a:endParaRPr lang="de-DE"/>
        </a:p>
      </dgm:t>
    </dgm:pt>
    <dgm:pt modelId="{07AB1478-262E-41C8-8CE4-E62A24663334}" type="pres">
      <dgm:prSet presAssocID="{0CCB61BD-C0D4-40F4-8691-FE150631B200}" presName="hierRoot3" presStyleCnt="0"/>
      <dgm:spPr/>
    </dgm:pt>
    <dgm:pt modelId="{6311C0C9-16D8-4452-B89E-EBFAACB007E0}" type="pres">
      <dgm:prSet presAssocID="{0CCB61BD-C0D4-40F4-8691-FE150631B200}" presName="composite3" presStyleCnt="0"/>
      <dgm:spPr/>
    </dgm:pt>
    <dgm:pt modelId="{812B40D7-1B84-4BBB-BF17-1511CF3F8610}" type="pres">
      <dgm:prSet presAssocID="{0CCB61BD-C0D4-40F4-8691-FE150631B200}" presName="image3" presStyleLbl="node3" presStyleIdx="2" presStyleCnt="3"/>
      <dgm:spPr/>
    </dgm:pt>
    <dgm:pt modelId="{5CA4E4EE-5035-4D5C-9F37-2D26D5E058E7}" type="pres">
      <dgm:prSet presAssocID="{0CCB61BD-C0D4-40F4-8691-FE150631B200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9A5021-F034-4C05-AEB8-AF71DDFCDD2C}" type="pres">
      <dgm:prSet presAssocID="{0CCB61BD-C0D4-40F4-8691-FE150631B200}" presName="hierChild4" presStyleCnt="0"/>
      <dgm:spPr/>
    </dgm:pt>
  </dgm:ptLst>
  <dgm:cxnLst>
    <dgm:cxn modelId="{2488ABEE-509B-4440-9648-1DBFF8B2DE79}" type="presOf" srcId="{0928A24C-7D24-4E77-83C5-499BAE2B2537}" destId="{C7E91A7E-9053-4543-9A6D-A6F2D978A224}" srcOrd="0" destOrd="0" presId="urn:microsoft.com/office/officeart/2009/layout/CirclePictureHierarchy"/>
    <dgm:cxn modelId="{A46EF742-94A6-4408-8127-1E76E2506CB1}" srcId="{15F10C03-05F1-408E-930E-863B2FC7EBFC}" destId="{731C5409-6393-42F8-8F59-9DC810A7AD50}" srcOrd="0" destOrd="0" parTransId="{B17D5219-D7B9-4516-B1EA-516DCBC643B9}" sibTransId="{A3E55C2D-B068-469F-AFBF-40A97353AADB}"/>
    <dgm:cxn modelId="{0D3DF1D5-EA83-430C-9668-D4E037207008}" type="presOf" srcId="{36E3B957-AFD0-4A20-B4B7-48AC835511DF}" destId="{2CD47DFA-1E82-4033-9348-B808F015D00F}" srcOrd="0" destOrd="0" presId="urn:microsoft.com/office/officeart/2009/layout/CirclePictureHierarchy"/>
    <dgm:cxn modelId="{2AF929FB-08A3-44E4-8CCF-DC6871EBA2F0}" srcId="{731C5409-6393-42F8-8F59-9DC810A7AD50}" destId="{36E3B957-AFD0-4A20-B4B7-48AC835511DF}" srcOrd="0" destOrd="0" parTransId="{0928A24C-7D24-4E77-83C5-499BAE2B2537}" sibTransId="{295A641E-667C-4875-B202-3FC66B3BA89D}"/>
    <dgm:cxn modelId="{63854740-3911-4693-8B90-6D202560BE97}" type="presOf" srcId="{C37B1645-5C67-4E1B-AE68-9FC63A5B1E81}" destId="{607E23FD-A67C-4C5A-A6A3-60AAE3B3629F}" srcOrd="0" destOrd="0" presId="urn:microsoft.com/office/officeart/2009/layout/CirclePictureHierarchy"/>
    <dgm:cxn modelId="{EE0B5EFF-4418-48D8-8807-7033CC51CA7F}" srcId="{C37B1645-5C67-4E1B-AE68-9FC63A5B1E81}" destId="{0CCB61BD-C0D4-40F4-8691-FE150631B200}" srcOrd="0" destOrd="0" parTransId="{2D496980-78A4-4293-8C32-A8D1FFBF8B49}" sibTransId="{10B6042F-B118-4AC3-BC75-0244A647278C}"/>
    <dgm:cxn modelId="{29308636-F36A-445F-92EF-DBD7C0A6E571}" type="presOf" srcId="{15F10C03-05F1-408E-930E-863B2FC7EBFC}" destId="{0C61320C-2322-4CA4-8E42-6E1595536DA6}" srcOrd="0" destOrd="0" presId="urn:microsoft.com/office/officeart/2009/layout/CirclePictureHierarchy"/>
    <dgm:cxn modelId="{DBFAD89E-4095-425E-9951-6F2C9C233037}" type="presOf" srcId="{C752D904-82A8-4724-8E3B-D334265AC15E}" destId="{2147E845-4B1B-436B-81DE-4284C8FDEF90}" srcOrd="0" destOrd="0" presId="urn:microsoft.com/office/officeart/2009/layout/CirclePictureHierarchy"/>
    <dgm:cxn modelId="{E5349475-5CE1-4ED4-8949-A2EB1FBEF6B8}" srcId="{15F10C03-05F1-408E-930E-863B2FC7EBFC}" destId="{C37B1645-5C67-4E1B-AE68-9FC63A5B1E81}" srcOrd="1" destOrd="0" parTransId="{F6AD21AC-77CC-49BC-A07D-7F6FB719BFED}" sibTransId="{B4E79D10-E808-4C5B-B44D-7C49D38CFBBB}"/>
    <dgm:cxn modelId="{1645383B-30F2-4DCD-A48A-7398D98EC889}" type="presOf" srcId="{731C5409-6393-42F8-8F59-9DC810A7AD50}" destId="{578AE5D3-DE8C-4BF6-BCEF-EC6B98BA3DB9}" srcOrd="0" destOrd="0" presId="urn:microsoft.com/office/officeart/2009/layout/CirclePictureHierarchy"/>
    <dgm:cxn modelId="{D19DE18E-3BB2-44F4-B7A9-083ECCDBB086}" srcId="{C752D904-82A8-4724-8E3B-D334265AC15E}" destId="{15F10C03-05F1-408E-930E-863B2FC7EBFC}" srcOrd="0" destOrd="0" parTransId="{CE344C22-0FF2-476D-9628-8B6EBABFCC40}" sibTransId="{12661C39-7FB8-46AA-952D-EA8D1EA2486C}"/>
    <dgm:cxn modelId="{7A557CA4-BF44-4834-B580-78EBC32246B2}" srcId="{731C5409-6393-42F8-8F59-9DC810A7AD50}" destId="{2D8C7457-4C36-456C-AF46-1A9A29A4FF4D}" srcOrd="1" destOrd="0" parTransId="{FD2F18BD-D172-44D0-AF76-463B528714FB}" sibTransId="{39971251-D981-4E57-9D79-302181CC97CD}"/>
    <dgm:cxn modelId="{862967DC-499B-4652-BE35-98723A3658C8}" type="presOf" srcId="{FD2F18BD-D172-44D0-AF76-463B528714FB}" destId="{CA800B84-3CF0-4192-BE34-7AC2CA3F9C8B}" srcOrd="0" destOrd="0" presId="urn:microsoft.com/office/officeart/2009/layout/CirclePictureHierarchy"/>
    <dgm:cxn modelId="{761EED6B-57E9-416B-8018-4AEF4FDFAA54}" type="presOf" srcId="{2D8C7457-4C36-456C-AF46-1A9A29A4FF4D}" destId="{9F05F32B-4246-462B-920F-001D11340F20}" srcOrd="0" destOrd="0" presId="urn:microsoft.com/office/officeart/2009/layout/CirclePictureHierarchy"/>
    <dgm:cxn modelId="{D6723472-707A-4AE7-B9AA-054BE4AB00E4}" type="presOf" srcId="{2D496980-78A4-4293-8C32-A8D1FFBF8B49}" destId="{7E96FE87-A867-48A6-B95C-882E8D55880A}" srcOrd="0" destOrd="0" presId="urn:microsoft.com/office/officeart/2009/layout/CirclePictureHierarchy"/>
    <dgm:cxn modelId="{8321A98C-979A-4730-9B2C-5ADD42DBF985}" type="presOf" srcId="{F6AD21AC-77CC-49BC-A07D-7F6FB719BFED}" destId="{0127E153-D54E-45AD-B9FA-97FD851DF291}" srcOrd="0" destOrd="0" presId="urn:microsoft.com/office/officeart/2009/layout/CirclePictureHierarchy"/>
    <dgm:cxn modelId="{671E73C3-1BCC-433D-8F73-08D45BFC17A1}" type="presOf" srcId="{0CCB61BD-C0D4-40F4-8691-FE150631B200}" destId="{5CA4E4EE-5035-4D5C-9F37-2D26D5E058E7}" srcOrd="0" destOrd="0" presId="urn:microsoft.com/office/officeart/2009/layout/CirclePictureHierarchy"/>
    <dgm:cxn modelId="{8B3A567F-BDA2-4B71-BE27-380D209CA95F}" type="presOf" srcId="{B17D5219-D7B9-4516-B1EA-516DCBC643B9}" destId="{094C8449-8DA2-44FD-B297-F02F3D7E78BA}" srcOrd="0" destOrd="0" presId="urn:microsoft.com/office/officeart/2009/layout/CirclePictureHierarchy"/>
    <dgm:cxn modelId="{F5119EA2-03A8-4E55-8837-4974E5A2CFC1}" type="presParOf" srcId="{2147E845-4B1B-436B-81DE-4284C8FDEF90}" destId="{B6E85B08-7598-4047-80DB-0D65EFD98BF1}" srcOrd="0" destOrd="0" presId="urn:microsoft.com/office/officeart/2009/layout/CirclePictureHierarchy"/>
    <dgm:cxn modelId="{3AA19FE5-AE9C-4DF6-92D9-CF30F322A175}" type="presParOf" srcId="{B6E85B08-7598-4047-80DB-0D65EFD98BF1}" destId="{B9EEDC57-6296-45EB-BFE1-E78F0ECAEFEB}" srcOrd="0" destOrd="0" presId="urn:microsoft.com/office/officeart/2009/layout/CirclePictureHierarchy"/>
    <dgm:cxn modelId="{8F4B9A3B-894C-49C9-BDA9-6AA38F822396}" type="presParOf" srcId="{B9EEDC57-6296-45EB-BFE1-E78F0ECAEFEB}" destId="{409B8B88-88B0-46D1-BB8C-AFFF30BB74FB}" srcOrd="0" destOrd="0" presId="urn:microsoft.com/office/officeart/2009/layout/CirclePictureHierarchy"/>
    <dgm:cxn modelId="{EE7EA03A-825C-4FEA-8C77-80F8FDB41FA1}" type="presParOf" srcId="{B9EEDC57-6296-45EB-BFE1-E78F0ECAEFEB}" destId="{0C61320C-2322-4CA4-8E42-6E1595536DA6}" srcOrd="1" destOrd="0" presId="urn:microsoft.com/office/officeart/2009/layout/CirclePictureHierarchy"/>
    <dgm:cxn modelId="{8832D5B0-626D-4171-BE99-6449B4799B9F}" type="presParOf" srcId="{B6E85B08-7598-4047-80DB-0D65EFD98BF1}" destId="{5C74103A-330C-4FFC-A20D-F0D743502AF7}" srcOrd="1" destOrd="0" presId="urn:microsoft.com/office/officeart/2009/layout/CirclePictureHierarchy"/>
    <dgm:cxn modelId="{DD0E2C12-A435-4E3C-A41F-16B1F2B529B8}" type="presParOf" srcId="{5C74103A-330C-4FFC-A20D-F0D743502AF7}" destId="{094C8449-8DA2-44FD-B297-F02F3D7E78BA}" srcOrd="0" destOrd="0" presId="urn:microsoft.com/office/officeart/2009/layout/CirclePictureHierarchy"/>
    <dgm:cxn modelId="{4C16E932-A5C0-46A4-98D2-57E06018CF6B}" type="presParOf" srcId="{5C74103A-330C-4FFC-A20D-F0D743502AF7}" destId="{CF502A4E-CDD5-4945-A575-3A7C29F6A14D}" srcOrd="1" destOrd="0" presId="urn:microsoft.com/office/officeart/2009/layout/CirclePictureHierarchy"/>
    <dgm:cxn modelId="{999DCF76-4D82-4EA9-ADC1-CEA90D25075F}" type="presParOf" srcId="{CF502A4E-CDD5-4945-A575-3A7C29F6A14D}" destId="{C49FC3EC-EE6A-4223-9D1B-8A77D8DEEC3D}" srcOrd="0" destOrd="0" presId="urn:microsoft.com/office/officeart/2009/layout/CirclePictureHierarchy"/>
    <dgm:cxn modelId="{78962093-230A-40E6-AD2D-D824B1700465}" type="presParOf" srcId="{C49FC3EC-EE6A-4223-9D1B-8A77D8DEEC3D}" destId="{45C0DE64-932C-4B4F-9A6A-2E5DD0FD3B6B}" srcOrd="0" destOrd="0" presId="urn:microsoft.com/office/officeart/2009/layout/CirclePictureHierarchy"/>
    <dgm:cxn modelId="{EB589558-0771-43DB-8858-60447B81F57E}" type="presParOf" srcId="{C49FC3EC-EE6A-4223-9D1B-8A77D8DEEC3D}" destId="{578AE5D3-DE8C-4BF6-BCEF-EC6B98BA3DB9}" srcOrd="1" destOrd="0" presId="urn:microsoft.com/office/officeart/2009/layout/CirclePictureHierarchy"/>
    <dgm:cxn modelId="{F0467CA4-A262-4A44-9D11-982032327A5A}" type="presParOf" srcId="{CF502A4E-CDD5-4945-A575-3A7C29F6A14D}" destId="{5B332D73-1125-48DE-9B36-6BCC5860208A}" srcOrd="1" destOrd="0" presId="urn:microsoft.com/office/officeart/2009/layout/CirclePictureHierarchy"/>
    <dgm:cxn modelId="{7EF64A53-CBDB-43BA-97BC-B25038BB58E6}" type="presParOf" srcId="{5B332D73-1125-48DE-9B36-6BCC5860208A}" destId="{C7E91A7E-9053-4543-9A6D-A6F2D978A224}" srcOrd="0" destOrd="0" presId="urn:microsoft.com/office/officeart/2009/layout/CirclePictureHierarchy"/>
    <dgm:cxn modelId="{ED418307-B4C0-4991-B9E0-42F7596EB325}" type="presParOf" srcId="{5B332D73-1125-48DE-9B36-6BCC5860208A}" destId="{81481DA5-939C-4C95-A10B-4A9240182337}" srcOrd="1" destOrd="0" presId="urn:microsoft.com/office/officeart/2009/layout/CirclePictureHierarchy"/>
    <dgm:cxn modelId="{42385108-27BD-426D-8F40-E665FAB30BAF}" type="presParOf" srcId="{81481DA5-939C-4C95-A10B-4A9240182337}" destId="{83833E71-2B65-4AC7-9E27-D85A1D509CDF}" srcOrd="0" destOrd="0" presId="urn:microsoft.com/office/officeart/2009/layout/CirclePictureHierarchy"/>
    <dgm:cxn modelId="{00B26EBA-B0EE-4C7F-9540-9FD2C1B4AE1F}" type="presParOf" srcId="{83833E71-2B65-4AC7-9E27-D85A1D509CDF}" destId="{890CE69C-B5EB-4314-8032-A95A01DE572B}" srcOrd="0" destOrd="0" presId="urn:microsoft.com/office/officeart/2009/layout/CirclePictureHierarchy"/>
    <dgm:cxn modelId="{A2B73B0E-9CAB-4507-B51F-2B850009F7F6}" type="presParOf" srcId="{83833E71-2B65-4AC7-9E27-D85A1D509CDF}" destId="{2CD47DFA-1E82-4033-9348-B808F015D00F}" srcOrd="1" destOrd="0" presId="urn:microsoft.com/office/officeart/2009/layout/CirclePictureHierarchy"/>
    <dgm:cxn modelId="{EAB1B20A-FDA7-49AD-9970-51DF6FCBF2DE}" type="presParOf" srcId="{81481DA5-939C-4C95-A10B-4A9240182337}" destId="{83E006AA-4F21-4006-8A65-5CA8F87D624D}" srcOrd="1" destOrd="0" presId="urn:microsoft.com/office/officeart/2009/layout/CirclePictureHierarchy"/>
    <dgm:cxn modelId="{4B70C3BA-792A-49FA-8C53-35416732BD2B}" type="presParOf" srcId="{5B332D73-1125-48DE-9B36-6BCC5860208A}" destId="{CA800B84-3CF0-4192-BE34-7AC2CA3F9C8B}" srcOrd="2" destOrd="0" presId="urn:microsoft.com/office/officeart/2009/layout/CirclePictureHierarchy"/>
    <dgm:cxn modelId="{C1CFEF93-71BB-4AF6-85B8-B6B7F2F88FF2}" type="presParOf" srcId="{5B332D73-1125-48DE-9B36-6BCC5860208A}" destId="{80060584-8FEF-4E0C-A15B-B2FC84A6319E}" srcOrd="3" destOrd="0" presId="urn:microsoft.com/office/officeart/2009/layout/CirclePictureHierarchy"/>
    <dgm:cxn modelId="{86357A7E-957A-46E8-B1C4-95745DD4765F}" type="presParOf" srcId="{80060584-8FEF-4E0C-A15B-B2FC84A6319E}" destId="{C6D35F71-52E1-4AD5-995C-C99342154894}" srcOrd="0" destOrd="0" presId="urn:microsoft.com/office/officeart/2009/layout/CirclePictureHierarchy"/>
    <dgm:cxn modelId="{5666491C-8C91-4D9C-B5BE-F3FDF68BFD9C}" type="presParOf" srcId="{C6D35F71-52E1-4AD5-995C-C99342154894}" destId="{5F408BB7-044F-46A0-84F5-9F842A1B5DC5}" srcOrd="0" destOrd="0" presId="urn:microsoft.com/office/officeart/2009/layout/CirclePictureHierarchy"/>
    <dgm:cxn modelId="{2DE99378-6945-49E6-B027-EE817F65D580}" type="presParOf" srcId="{C6D35F71-52E1-4AD5-995C-C99342154894}" destId="{9F05F32B-4246-462B-920F-001D11340F20}" srcOrd="1" destOrd="0" presId="urn:microsoft.com/office/officeart/2009/layout/CirclePictureHierarchy"/>
    <dgm:cxn modelId="{44FADFFB-106A-4120-91FF-D8D9D5351CD2}" type="presParOf" srcId="{80060584-8FEF-4E0C-A15B-B2FC84A6319E}" destId="{DAE78756-8D1A-43C8-9F05-F04C5FA7AAEE}" srcOrd="1" destOrd="0" presId="urn:microsoft.com/office/officeart/2009/layout/CirclePictureHierarchy"/>
    <dgm:cxn modelId="{7BCEC336-C3F0-4050-8F55-CAB233B6C096}" type="presParOf" srcId="{5C74103A-330C-4FFC-A20D-F0D743502AF7}" destId="{0127E153-D54E-45AD-B9FA-97FD851DF291}" srcOrd="2" destOrd="0" presId="urn:microsoft.com/office/officeart/2009/layout/CirclePictureHierarchy"/>
    <dgm:cxn modelId="{42DD7A7E-683B-431C-805F-0811FA6D77B0}" type="presParOf" srcId="{5C74103A-330C-4FFC-A20D-F0D743502AF7}" destId="{629F9935-09FE-4DD3-A78A-66A5972867BA}" srcOrd="3" destOrd="0" presId="urn:microsoft.com/office/officeart/2009/layout/CirclePictureHierarchy"/>
    <dgm:cxn modelId="{0B20DEEE-1B84-4856-B5F2-47A05F49288F}" type="presParOf" srcId="{629F9935-09FE-4DD3-A78A-66A5972867BA}" destId="{1B0F8EFC-CDA7-4A7C-8641-DD7F215E5273}" srcOrd="0" destOrd="0" presId="urn:microsoft.com/office/officeart/2009/layout/CirclePictureHierarchy"/>
    <dgm:cxn modelId="{EB16794C-0C1D-4DA0-A715-7B68DCB7491A}" type="presParOf" srcId="{1B0F8EFC-CDA7-4A7C-8641-DD7F215E5273}" destId="{4B89C432-D7CB-41E6-8A1B-051B7B06282D}" srcOrd="0" destOrd="0" presId="urn:microsoft.com/office/officeart/2009/layout/CirclePictureHierarchy"/>
    <dgm:cxn modelId="{3E117FCF-8B17-4F67-AFE0-558E21B89957}" type="presParOf" srcId="{1B0F8EFC-CDA7-4A7C-8641-DD7F215E5273}" destId="{607E23FD-A67C-4C5A-A6A3-60AAE3B3629F}" srcOrd="1" destOrd="0" presId="urn:microsoft.com/office/officeart/2009/layout/CirclePictureHierarchy"/>
    <dgm:cxn modelId="{04ED62EB-89E8-4A5E-A999-97BB389F9FFC}" type="presParOf" srcId="{629F9935-09FE-4DD3-A78A-66A5972867BA}" destId="{26523FA5-4869-4F3E-B12B-27BF20CAE0C9}" srcOrd="1" destOrd="0" presId="urn:microsoft.com/office/officeart/2009/layout/CirclePictureHierarchy"/>
    <dgm:cxn modelId="{3EA3328B-3C30-4940-8BB7-8888AC86B10E}" type="presParOf" srcId="{26523FA5-4869-4F3E-B12B-27BF20CAE0C9}" destId="{7E96FE87-A867-48A6-B95C-882E8D55880A}" srcOrd="0" destOrd="0" presId="urn:microsoft.com/office/officeart/2009/layout/CirclePictureHierarchy"/>
    <dgm:cxn modelId="{CCE1A702-6878-4549-8FAC-A23CD94B986B}" type="presParOf" srcId="{26523FA5-4869-4F3E-B12B-27BF20CAE0C9}" destId="{07AB1478-262E-41C8-8CE4-E62A24663334}" srcOrd="1" destOrd="0" presId="urn:microsoft.com/office/officeart/2009/layout/CirclePictureHierarchy"/>
    <dgm:cxn modelId="{D52D5FFF-8450-426B-AD38-7AB676951635}" type="presParOf" srcId="{07AB1478-262E-41C8-8CE4-E62A24663334}" destId="{6311C0C9-16D8-4452-B89E-EBFAACB007E0}" srcOrd="0" destOrd="0" presId="urn:microsoft.com/office/officeart/2009/layout/CirclePictureHierarchy"/>
    <dgm:cxn modelId="{37E5E492-2EB1-40B0-955D-24E74495E341}" type="presParOf" srcId="{6311C0C9-16D8-4452-B89E-EBFAACB007E0}" destId="{812B40D7-1B84-4BBB-BF17-1511CF3F8610}" srcOrd="0" destOrd="0" presId="urn:microsoft.com/office/officeart/2009/layout/CirclePictureHierarchy"/>
    <dgm:cxn modelId="{27370CB1-13C1-40AB-B3CE-A7A7E9AD656A}" type="presParOf" srcId="{6311C0C9-16D8-4452-B89E-EBFAACB007E0}" destId="{5CA4E4EE-5035-4D5C-9F37-2D26D5E058E7}" srcOrd="1" destOrd="0" presId="urn:microsoft.com/office/officeart/2009/layout/CirclePictureHierarchy"/>
    <dgm:cxn modelId="{2C06BB23-BE02-4CCD-BD98-438BC8E86617}" type="presParOf" srcId="{07AB1478-262E-41C8-8CE4-E62A24663334}" destId="{DA9A5021-F034-4C05-AEB8-AF71DDFCDD2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843865-90B7-411E-9C72-127889C74F1D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D27F82D-BAD9-42D6-8C4A-D0049435C824}">
      <dgm:prSet phldrT="[Text]" custT="1"/>
      <dgm:spPr/>
      <dgm:t>
        <a:bodyPr/>
        <a:lstStyle/>
        <a:p>
          <a:r>
            <a:rPr lang="de-DE" sz="2400" dirty="0" err="1" smtClean="0"/>
            <a:t>No</a:t>
          </a:r>
          <a:r>
            <a:rPr lang="de-DE" sz="2400" dirty="0" smtClean="0"/>
            <a:t> </a:t>
          </a:r>
          <a:r>
            <a:rPr lang="de-DE" sz="2400" dirty="0" err="1" smtClean="0"/>
            <a:t>Repatriation</a:t>
          </a:r>
          <a:r>
            <a:rPr lang="de-DE" sz="2400" dirty="0" smtClean="0"/>
            <a:t> </a:t>
          </a:r>
          <a:r>
            <a:rPr lang="de-DE" sz="2400" dirty="0" err="1" smtClean="0"/>
            <a:t>Tax</a:t>
          </a:r>
          <a:r>
            <a:rPr lang="de-DE" sz="2400" dirty="0" smtClean="0"/>
            <a:t> </a:t>
          </a:r>
        </a:p>
        <a:p>
          <a:r>
            <a:rPr lang="de-DE" sz="2400" dirty="0" smtClean="0"/>
            <a:t>FDI </a:t>
          </a:r>
          <a:r>
            <a:rPr lang="de-DE" sz="2400" dirty="0" err="1" smtClean="0"/>
            <a:t>is</a:t>
          </a:r>
          <a:r>
            <a:rPr lang="de-DE" sz="2400" dirty="0" smtClean="0"/>
            <a:t> </a:t>
          </a:r>
          <a:r>
            <a:rPr lang="de-DE" sz="2400" dirty="0" err="1" smtClean="0"/>
            <a:t>more</a:t>
          </a:r>
          <a:r>
            <a:rPr lang="de-DE" sz="2400" dirty="0" smtClean="0"/>
            <a:t> </a:t>
          </a:r>
          <a:r>
            <a:rPr lang="de-DE" sz="2400" dirty="0" err="1" smtClean="0"/>
            <a:t>attractive</a:t>
          </a:r>
          <a:r>
            <a:rPr lang="de-DE" sz="2400" dirty="0" smtClean="0"/>
            <a:t> </a:t>
          </a:r>
        </a:p>
        <a:p>
          <a:r>
            <a:rPr lang="de-DE" sz="2400" dirty="0" smtClean="0"/>
            <a:t>More </a:t>
          </a:r>
          <a:r>
            <a:rPr lang="de-DE" sz="2400" dirty="0" err="1" smtClean="0"/>
            <a:t>new</a:t>
          </a:r>
          <a:r>
            <a:rPr lang="de-DE" sz="2400" dirty="0" smtClean="0"/>
            <a:t> </a:t>
          </a:r>
          <a:r>
            <a:rPr lang="de-DE" sz="2400" dirty="0" err="1" smtClean="0"/>
            <a:t>equity</a:t>
          </a:r>
          <a:r>
            <a:rPr lang="de-DE" sz="2400" dirty="0" smtClean="0"/>
            <a:t> </a:t>
          </a:r>
          <a:r>
            <a:rPr lang="de-DE" sz="2400" dirty="0" err="1" smtClean="0"/>
            <a:t>abroad</a:t>
          </a:r>
          <a:r>
            <a:rPr lang="de-DE" sz="2400" dirty="0" smtClean="0"/>
            <a:t>?</a:t>
          </a:r>
          <a:endParaRPr lang="de-DE" sz="2400" dirty="0"/>
        </a:p>
      </dgm:t>
    </dgm:pt>
    <dgm:pt modelId="{E2598AA2-9EBF-4564-9CB2-FBC03729ED24}" type="parTrans" cxnId="{A4AFC3F1-D64A-4130-AAE2-046B3574C855}">
      <dgm:prSet/>
      <dgm:spPr/>
      <dgm:t>
        <a:bodyPr/>
        <a:lstStyle/>
        <a:p>
          <a:endParaRPr lang="de-DE"/>
        </a:p>
      </dgm:t>
    </dgm:pt>
    <dgm:pt modelId="{8AD06587-AC70-4787-B398-4AA1FFA34A4F}" type="sibTrans" cxnId="{A4AFC3F1-D64A-4130-AAE2-046B3574C855}">
      <dgm:prSet/>
      <dgm:spPr/>
      <dgm:t>
        <a:bodyPr/>
        <a:lstStyle/>
        <a:p>
          <a:endParaRPr lang="de-DE"/>
        </a:p>
      </dgm:t>
    </dgm:pt>
    <dgm:pt modelId="{BDC59B03-6BB2-4E28-B0DF-01A040F2E683}">
      <dgm:prSet phldrT="[Text]" custT="1"/>
      <dgm:spPr/>
      <dgm:t>
        <a:bodyPr/>
        <a:lstStyle/>
        <a:p>
          <a:r>
            <a:rPr lang="de-DE" sz="2400" dirty="0" err="1" smtClean="0"/>
            <a:t>Paying</a:t>
          </a:r>
          <a:r>
            <a:rPr lang="de-DE" sz="2400" dirty="0" smtClean="0"/>
            <a:t> </a:t>
          </a:r>
        </a:p>
        <a:p>
          <a:r>
            <a:rPr lang="de-DE" sz="2400" dirty="0" err="1" smtClean="0"/>
            <a:t>Dividends</a:t>
          </a:r>
          <a:r>
            <a:rPr lang="de-DE" sz="2400" dirty="0" smtClean="0"/>
            <a:t> </a:t>
          </a:r>
        </a:p>
        <a:p>
          <a:r>
            <a:rPr lang="de-DE" sz="2400" dirty="0" smtClean="0"/>
            <a:t>Balance </a:t>
          </a:r>
          <a:r>
            <a:rPr lang="de-DE" sz="2400" dirty="0" err="1" smtClean="0"/>
            <a:t>sheet</a:t>
          </a:r>
          <a:r>
            <a:rPr lang="de-DE" sz="2400" dirty="0" smtClean="0"/>
            <a:t> total </a:t>
          </a:r>
        </a:p>
        <a:p>
          <a:r>
            <a:rPr lang="de-DE" sz="2400" dirty="0" smtClean="0"/>
            <a:t>Fixed Assets?</a:t>
          </a:r>
          <a:endParaRPr lang="de-DE" sz="2400" dirty="0"/>
        </a:p>
      </dgm:t>
    </dgm:pt>
    <dgm:pt modelId="{AB22FE24-A8E6-4156-B40F-170A00A28541}" type="parTrans" cxnId="{7BD6B713-773C-4473-8D59-41F0155616DD}">
      <dgm:prSet/>
      <dgm:spPr/>
      <dgm:t>
        <a:bodyPr/>
        <a:lstStyle/>
        <a:p>
          <a:endParaRPr lang="de-DE"/>
        </a:p>
      </dgm:t>
    </dgm:pt>
    <dgm:pt modelId="{E9853508-C1CF-4D36-A740-AC8938AE8686}" type="sibTrans" cxnId="{7BD6B713-773C-4473-8D59-41F0155616DD}">
      <dgm:prSet/>
      <dgm:spPr/>
      <dgm:t>
        <a:bodyPr/>
        <a:lstStyle/>
        <a:p>
          <a:endParaRPr lang="de-DE"/>
        </a:p>
      </dgm:t>
    </dgm:pt>
    <dgm:pt modelId="{BC9E1E67-6857-4812-8483-0347B7D631E9}" type="pres">
      <dgm:prSet presAssocID="{78843865-90B7-411E-9C72-127889C74F1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FED6148-4CA7-45CA-B699-45BBB9F6AEE8}" type="pres">
      <dgm:prSet presAssocID="{78843865-90B7-411E-9C72-127889C74F1D}" presName="Background" presStyleLbl="bgImgPlace1" presStyleIdx="0" presStyleCnt="1"/>
      <dgm:spPr/>
    </dgm:pt>
    <dgm:pt modelId="{871D32DF-9A26-45FC-A769-AD9592F3E581}" type="pres">
      <dgm:prSet presAssocID="{78843865-90B7-411E-9C72-127889C74F1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AEC865-5713-4213-9FAA-2DCAB17B70AD}" type="pres">
      <dgm:prSet presAssocID="{78843865-90B7-411E-9C72-127889C74F1D}" presName="ParentText2" presStyleLbl="revTx" presStyleIdx="1" presStyleCnt="2" custScaleX="104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202D45-5DCA-4F1C-BAF5-4316060512E4}" type="pres">
      <dgm:prSet presAssocID="{78843865-90B7-411E-9C72-127889C74F1D}" presName="Plus" presStyleLbl="alignNode1" presStyleIdx="0" presStyleCnt="2"/>
      <dgm:spPr/>
    </dgm:pt>
    <dgm:pt modelId="{37C0FBA7-165B-468E-A0B9-61F9D34B17CC}" type="pres">
      <dgm:prSet presAssocID="{78843865-90B7-411E-9C72-127889C74F1D}" presName="Minus" presStyleLbl="alignNode1" presStyleIdx="1" presStyleCnt="2"/>
      <dgm:spPr>
        <a:solidFill>
          <a:srgbClr val="FF0000"/>
        </a:solidFill>
      </dgm:spPr>
    </dgm:pt>
    <dgm:pt modelId="{733961BA-7D05-4845-832E-8504CEC5FC59}" type="pres">
      <dgm:prSet presAssocID="{78843865-90B7-411E-9C72-127889C74F1D}" presName="Divider" presStyleLbl="parChTrans1D1" presStyleIdx="0" presStyleCnt="1"/>
      <dgm:spPr/>
    </dgm:pt>
  </dgm:ptLst>
  <dgm:cxnLst>
    <dgm:cxn modelId="{7BD6B713-773C-4473-8D59-41F0155616DD}" srcId="{78843865-90B7-411E-9C72-127889C74F1D}" destId="{BDC59B03-6BB2-4E28-B0DF-01A040F2E683}" srcOrd="1" destOrd="0" parTransId="{AB22FE24-A8E6-4156-B40F-170A00A28541}" sibTransId="{E9853508-C1CF-4D36-A740-AC8938AE8686}"/>
    <dgm:cxn modelId="{1B168E9C-1F17-4520-A9FF-263E2D47B220}" type="presOf" srcId="{BDC59B03-6BB2-4E28-B0DF-01A040F2E683}" destId="{18AEC865-5713-4213-9FAA-2DCAB17B70AD}" srcOrd="0" destOrd="0" presId="urn:microsoft.com/office/officeart/2009/3/layout/PlusandMinus"/>
    <dgm:cxn modelId="{A4AFC3F1-D64A-4130-AAE2-046B3574C855}" srcId="{78843865-90B7-411E-9C72-127889C74F1D}" destId="{2D27F82D-BAD9-42D6-8C4A-D0049435C824}" srcOrd="0" destOrd="0" parTransId="{E2598AA2-9EBF-4564-9CB2-FBC03729ED24}" sibTransId="{8AD06587-AC70-4787-B398-4AA1FFA34A4F}"/>
    <dgm:cxn modelId="{A8FC88D1-6B0E-41AB-A734-7A7D86BD0984}" type="presOf" srcId="{2D27F82D-BAD9-42D6-8C4A-D0049435C824}" destId="{871D32DF-9A26-45FC-A769-AD9592F3E581}" srcOrd="0" destOrd="0" presId="urn:microsoft.com/office/officeart/2009/3/layout/PlusandMinus"/>
    <dgm:cxn modelId="{23228C68-CA0F-40DF-8870-3F21E8BE4D63}" type="presOf" srcId="{78843865-90B7-411E-9C72-127889C74F1D}" destId="{BC9E1E67-6857-4812-8483-0347B7D631E9}" srcOrd="0" destOrd="0" presId="urn:microsoft.com/office/officeart/2009/3/layout/PlusandMinus"/>
    <dgm:cxn modelId="{549C35F3-6E65-45E2-A5A0-8C30529784BE}" type="presParOf" srcId="{BC9E1E67-6857-4812-8483-0347B7D631E9}" destId="{0FED6148-4CA7-45CA-B699-45BBB9F6AEE8}" srcOrd="0" destOrd="0" presId="urn:microsoft.com/office/officeart/2009/3/layout/PlusandMinus"/>
    <dgm:cxn modelId="{D33FEF85-8BC4-4363-885F-8725F4CF2CC0}" type="presParOf" srcId="{BC9E1E67-6857-4812-8483-0347B7D631E9}" destId="{871D32DF-9A26-45FC-A769-AD9592F3E581}" srcOrd="1" destOrd="0" presId="urn:microsoft.com/office/officeart/2009/3/layout/PlusandMinus"/>
    <dgm:cxn modelId="{0E78C728-6C02-4ADE-9792-49D624457F8B}" type="presParOf" srcId="{BC9E1E67-6857-4812-8483-0347B7D631E9}" destId="{18AEC865-5713-4213-9FAA-2DCAB17B70AD}" srcOrd="2" destOrd="0" presId="urn:microsoft.com/office/officeart/2009/3/layout/PlusandMinus"/>
    <dgm:cxn modelId="{5DE7C051-3CC7-40C4-AAD7-1F7EDEBB381C}" type="presParOf" srcId="{BC9E1E67-6857-4812-8483-0347B7D631E9}" destId="{57202D45-5DCA-4F1C-BAF5-4316060512E4}" srcOrd="3" destOrd="0" presId="urn:microsoft.com/office/officeart/2009/3/layout/PlusandMinus"/>
    <dgm:cxn modelId="{4587F9DA-F938-4CBF-99AB-43FFA9023849}" type="presParOf" srcId="{BC9E1E67-6857-4812-8483-0347B7D631E9}" destId="{37C0FBA7-165B-468E-A0B9-61F9D34B17CC}" srcOrd="4" destOrd="0" presId="urn:microsoft.com/office/officeart/2009/3/layout/PlusandMinus"/>
    <dgm:cxn modelId="{BBB94D85-385A-4C73-B20D-868F07B12963}" type="presParOf" srcId="{BC9E1E67-6857-4812-8483-0347B7D631E9}" destId="{733961BA-7D05-4845-832E-8504CEC5FC5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24C0-92A4-4FC7-AC4F-4D9A3D554933}">
      <dsp:nvSpPr>
        <dsp:cNvPr id="0" name=""/>
        <dsp:cNvSpPr/>
      </dsp:nvSpPr>
      <dsp:spPr>
        <a:xfrm>
          <a:off x="4286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Repatriate</a:t>
          </a:r>
          <a:endParaRPr lang="de-DE" sz="1700" kern="1200" dirty="0"/>
        </a:p>
      </dsp:txBody>
      <dsp:txXfrm>
        <a:off x="29965" y="249771"/>
        <a:ext cx="1229754" cy="825403"/>
      </dsp:txXfrm>
    </dsp:sp>
    <dsp:sp modelId="{AF410299-EE53-49A5-8177-534F4877E5E8}">
      <dsp:nvSpPr>
        <dsp:cNvPr id="0" name=""/>
        <dsp:cNvSpPr/>
      </dsp:nvSpPr>
      <dsp:spPr>
        <a:xfrm>
          <a:off x="1413509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1413509" y="567158"/>
        <a:ext cx="190117" cy="190629"/>
      </dsp:txXfrm>
    </dsp:sp>
    <dsp:sp modelId="{C40A2D18-67DE-461B-8005-E2A4081BF2F4}">
      <dsp:nvSpPr>
        <dsp:cNvPr id="0" name=""/>
        <dsp:cNvSpPr/>
      </dsp:nvSpPr>
      <dsp:spPr>
        <a:xfrm>
          <a:off x="1797843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rgbClr val="FF0000"/>
              </a:solidFill>
            </a:rPr>
            <a:t>Pay </a:t>
          </a:r>
          <a:r>
            <a:rPr lang="de-DE" sz="1700" kern="1200" dirty="0" err="1" smtClean="0">
              <a:solidFill>
                <a:srgbClr val="FF0000"/>
              </a:solidFill>
            </a:rPr>
            <a:t>repatriation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tax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today</a:t>
          </a:r>
          <a:endParaRPr lang="de-DE" sz="1700" kern="1200" dirty="0">
            <a:solidFill>
              <a:srgbClr val="FF0000"/>
            </a:solidFill>
          </a:endParaRPr>
        </a:p>
      </dsp:txBody>
      <dsp:txXfrm>
        <a:off x="1823522" y="249771"/>
        <a:ext cx="1229754" cy="825403"/>
      </dsp:txXfrm>
    </dsp:sp>
    <dsp:sp modelId="{78685B25-87B9-4862-8955-10F1C8E5CFA0}">
      <dsp:nvSpPr>
        <dsp:cNvPr id="0" name=""/>
        <dsp:cNvSpPr/>
      </dsp:nvSpPr>
      <dsp:spPr>
        <a:xfrm>
          <a:off x="3207067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3207067" y="567158"/>
        <a:ext cx="190117" cy="190629"/>
      </dsp:txXfrm>
    </dsp:sp>
    <dsp:sp modelId="{4C1FE6A2-9301-47C6-8DC5-7F63C930B991}">
      <dsp:nvSpPr>
        <dsp:cNvPr id="0" name=""/>
        <dsp:cNvSpPr/>
      </dsp:nvSpPr>
      <dsp:spPr>
        <a:xfrm>
          <a:off x="3591401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Invest</a:t>
          </a:r>
          <a:r>
            <a:rPr lang="de-DE" sz="1700" kern="1200" dirty="0" smtClean="0"/>
            <a:t> at </a:t>
          </a:r>
          <a:r>
            <a:rPr lang="de-DE" sz="1700" kern="1200" dirty="0" err="1" smtClean="0"/>
            <a:t>home</a:t>
          </a:r>
          <a:endParaRPr lang="de-DE" sz="1700" kern="1200" dirty="0"/>
        </a:p>
      </dsp:txBody>
      <dsp:txXfrm>
        <a:off x="3617080" y="249771"/>
        <a:ext cx="1229754" cy="825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24C0-92A4-4FC7-AC4F-4D9A3D554933}">
      <dsp:nvSpPr>
        <dsp:cNvPr id="0" name=""/>
        <dsp:cNvSpPr/>
      </dsp:nvSpPr>
      <dsp:spPr>
        <a:xfrm>
          <a:off x="4286" y="115998"/>
          <a:ext cx="1281112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Invest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abroad</a:t>
          </a:r>
          <a:endParaRPr lang="de-DE" sz="1700" kern="1200" dirty="0"/>
        </a:p>
      </dsp:txBody>
      <dsp:txXfrm>
        <a:off x="36297" y="148009"/>
        <a:ext cx="1217090" cy="1028927"/>
      </dsp:txXfrm>
    </dsp:sp>
    <dsp:sp modelId="{AF410299-EE53-49A5-8177-534F4877E5E8}">
      <dsp:nvSpPr>
        <dsp:cNvPr id="0" name=""/>
        <dsp:cNvSpPr/>
      </dsp:nvSpPr>
      <dsp:spPr>
        <a:xfrm>
          <a:off x="1413509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1413509" y="567158"/>
        <a:ext cx="190117" cy="190629"/>
      </dsp:txXfrm>
    </dsp:sp>
    <dsp:sp modelId="{4C1FE6A2-9301-47C6-8DC5-7F63C930B991}">
      <dsp:nvSpPr>
        <dsp:cNvPr id="0" name=""/>
        <dsp:cNvSpPr/>
      </dsp:nvSpPr>
      <dsp:spPr>
        <a:xfrm>
          <a:off x="1797843" y="115998"/>
          <a:ext cx="1281112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Repatriate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tomorrow</a:t>
          </a:r>
          <a:endParaRPr lang="de-DE" sz="1700" kern="1200" dirty="0"/>
        </a:p>
      </dsp:txBody>
      <dsp:txXfrm>
        <a:off x="1829854" y="148009"/>
        <a:ext cx="1217090" cy="1028927"/>
      </dsp:txXfrm>
    </dsp:sp>
    <dsp:sp modelId="{99073EF0-84E6-48C5-A47B-E8CDE56C59C6}">
      <dsp:nvSpPr>
        <dsp:cNvPr id="0" name=""/>
        <dsp:cNvSpPr/>
      </dsp:nvSpPr>
      <dsp:spPr>
        <a:xfrm>
          <a:off x="3207067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3207067" y="567158"/>
        <a:ext cx="190117" cy="190629"/>
      </dsp:txXfrm>
    </dsp:sp>
    <dsp:sp modelId="{41648EC9-BF50-47C8-846D-E980471641EC}">
      <dsp:nvSpPr>
        <dsp:cNvPr id="0" name=""/>
        <dsp:cNvSpPr/>
      </dsp:nvSpPr>
      <dsp:spPr>
        <a:xfrm>
          <a:off x="3591401" y="115998"/>
          <a:ext cx="1281112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rgbClr val="FF0000"/>
              </a:solidFill>
            </a:rPr>
            <a:t>Pay </a:t>
          </a:r>
          <a:r>
            <a:rPr lang="de-DE" sz="1700" kern="1200" dirty="0" err="1" smtClean="0">
              <a:solidFill>
                <a:srgbClr val="FF0000"/>
              </a:solidFill>
            </a:rPr>
            <a:t>repatriation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tax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tomorrow</a:t>
          </a:r>
          <a:endParaRPr lang="de-DE" sz="1700" kern="1200" dirty="0">
            <a:solidFill>
              <a:srgbClr val="FF0000"/>
            </a:solidFill>
          </a:endParaRPr>
        </a:p>
      </dsp:txBody>
      <dsp:txXfrm>
        <a:off x="3623412" y="148009"/>
        <a:ext cx="1217090" cy="1028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24C0-92A4-4FC7-AC4F-4D9A3D554933}">
      <dsp:nvSpPr>
        <dsp:cNvPr id="0" name=""/>
        <dsp:cNvSpPr/>
      </dsp:nvSpPr>
      <dsp:spPr>
        <a:xfrm>
          <a:off x="4286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Repatriate</a:t>
          </a:r>
          <a:r>
            <a:rPr lang="de-DE" sz="1700" kern="1200" dirty="0" smtClean="0"/>
            <a:t> in 2005</a:t>
          </a:r>
          <a:endParaRPr lang="de-DE" sz="1700" kern="1200" dirty="0"/>
        </a:p>
      </dsp:txBody>
      <dsp:txXfrm>
        <a:off x="29965" y="249771"/>
        <a:ext cx="1229754" cy="825403"/>
      </dsp:txXfrm>
    </dsp:sp>
    <dsp:sp modelId="{AF410299-EE53-49A5-8177-534F4877E5E8}">
      <dsp:nvSpPr>
        <dsp:cNvPr id="0" name=""/>
        <dsp:cNvSpPr/>
      </dsp:nvSpPr>
      <dsp:spPr>
        <a:xfrm>
          <a:off x="1413509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1413509" y="567158"/>
        <a:ext cx="190117" cy="190629"/>
      </dsp:txXfrm>
    </dsp:sp>
    <dsp:sp modelId="{C40A2D18-67DE-461B-8005-E2A4081BF2F4}">
      <dsp:nvSpPr>
        <dsp:cNvPr id="0" name=""/>
        <dsp:cNvSpPr/>
      </dsp:nvSpPr>
      <dsp:spPr>
        <a:xfrm>
          <a:off x="1797843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rgbClr val="FF0000"/>
              </a:solidFill>
            </a:rPr>
            <a:t>Pay </a:t>
          </a:r>
          <a:r>
            <a:rPr lang="de-DE" sz="1700" kern="1200" dirty="0" err="1" smtClean="0">
              <a:solidFill>
                <a:srgbClr val="FF0000"/>
              </a:solidFill>
            </a:rPr>
            <a:t>less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repatriation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tax</a:t>
          </a:r>
          <a:r>
            <a:rPr lang="de-DE" sz="1700" kern="1200" dirty="0" smtClean="0">
              <a:solidFill>
                <a:srgbClr val="FF0000"/>
              </a:solidFill>
            </a:rPr>
            <a:t> in 2005</a:t>
          </a:r>
          <a:endParaRPr lang="de-DE" sz="1700" kern="1200" dirty="0">
            <a:solidFill>
              <a:srgbClr val="FF0000"/>
            </a:solidFill>
          </a:endParaRPr>
        </a:p>
      </dsp:txBody>
      <dsp:txXfrm>
        <a:off x="1823522" y="249771"/>
        <a:ext cx="1229754" cy="825403"/>
      </dsp:txXfrm>
    </dsp:sp>
    <dsp:sp modelId="{78685B25-87B9-4862-8955-10F1C8E5CFA0}">
      <dsp:nvSpPr>
        <dsp:cNvPr id="0" name=""/>
        <dsp:cNvSpPr/>
      </dsp:nvSpPr>
      <dsp:spPr>
        <a:xfrm>
          <a:off x="3207067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3207067" y="567158"/>
        <a:ext cx="190117" cy="190629"/>
      </dsp:txXfrm>
    </dsp:sp>
    <dsp:sp modelId="{4C1FE6A2-9301-47C6-8DC5-7F63C930B991}">
      <dsp:nvSpPr>
        <dsp:cNvPr id="0" name=""/>
        <dsp:cNvSpPr/>
      </dsp:nvSpPr>
      <dsp:spPr>
        <a:xfrm>
          <a:off x="3591401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Invest</a:t>
          </a:r>
          <a:r>
            <a:rPr lang="de-DE" sz="1700" kern="1200" dirty="0" smtClean="0"/>
            <a:t> at </a:t>
          </a:r>
          <a:r>
            <a:rPr lang="de-DE" sz="1700" kern="1200" dirty="0" err="1" smtClean="0"/>
            <a:t>home</a:t>
          </a:r>
          <a:endParaRPr lang="de-DE" sz="1700" kern="1200" dirty="0"/>
        </a:p>
      </dsp:txBody>
      <dsp:txXfrm>
        <a:off x="3617080" y="249771"/>
        <a:ext cx="1229754" cy="825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24C0-92A4-4FC7-AC4F-4D9A3D554933}">
      <dsp:nvSpPr>
        <dsp:cNvPr id="0" name=""/>
        <dsp:cNvSpPr/>
      </dsp:nvSpPr>
      <dsp:spPr>
        <a:xfrm>
          <a:off x="4286" y="115998"/>
          <a:ext cx="1281112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Invest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abroad</a:t>
          </a:r>
          <a:endParaRPr lang="de-DE" sz="1700" kern="1200" dirty="0"/>
        </a:p>
      </dsp:txBody>
      <dsp:txXfrm>
        <a:off x="36297" y="148009"/>
        <a:ext cx="1217090" cy="1028927"/>
      </dsp:txXfrm>
    </dsp:sp>
    <dsp:sp modelId="{AF410299-EE53-49A5-8177-534F4877E5E8}">
      <dsp:nvSpPr>
        <dsp:cNvPr id="0" name=""/>
        <dsp:cNvSpPr/>
      </dsp:nvSpPr>
      <dsp:spPr>
        <a:xfrm>
          <a:off x="1413509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1413509" y="567158"/>
        <a:ext cx="190117" cy="190629"/>
      </dsp:txXfrm>
    </dsp:sp>
    <dsp:sp modelId="{4C1FE6A2-9301-47C6-8DC5-7F63C930B991}">
      <dsp:nvSpPr>
        <dsp:cNvPr id="0" name=""/>
        <dsp:cNvSpPr/>
      </dsp:nvSpPr>
      <dsp:spPr>
        <a:xfrm>
          <a:off x="1797843" y="115998"/>
          <a:ext cx="1281112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Repatriate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tomorrow</a:t>
          </a:r>
          <a:endParaRPr lang="de-DE" sz="1700" kern="1200" dirty="0"/>
        </a:p>
      </dsp:txBody>
      <dsp:txXfrm>
        <a:off x="1829854" y="148009"/>
        <a:ext cx="1217090" cy="1028927"/>
      </dsp:txXfrm>
    </dsp:sp>
    <dsp:sp modelId="{99073EF0-84E6-48C5-A47B-E8CDE56C59C6}">
      <dsp:nvSpPr>
        <dsp:cNvPr id="0" name=""/>
        <dsp:cNvSpPr/>
      </dsp:nvSpPr>
      <dsp:spPr>
        <a:xfrm>
          <a:off x="3207067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3207067" y="567158"/>
        <a:ext cx="190117" cy="190629"/>
      </dsp:txXfrm>
    </dsp:sp>
    <dsp:sp modelId="{41648EC9-BF50-47C8-846D-E980471641EC}">
      <dsp:nvSpPr>
        <dsp:cNvPr id="0" name=""/>
        <dsp:cNvSpPr/>
      </dsp:nvSpPr>
      <dsp:spPr>
        <a:xfrm>
          <a:off x="3591401" y="115998"/>
          <a:ext cx="1281112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rgbClr val="FF0000"/>
              </a:solidFill>
            </a:rPr>
            <a:t>Pay </a:t>
          </a:r>
          <a:r>
            <a:rPr lang="de-DE" sz="1700" kern="1200" dirty="0" err="1" smtClean="0">
              <a:solidFill>
                <a:srgbClr val="FF0000"/>
              </a:solidFill>
            </a:rPr>
            <a:t>repatriation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tax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tomorrow</a:t>
          </a:r>
          <a:endParaRPr lang="de-DE" sz="1700" kern="1200" dirty="0">
            <a:solidFill>
              <a:srgbClr val="FF0000"/>
            </a:solidFill>
          </a:endParaRPr>
        </a:p>
      </dsp:txBody>
      <dsp:txXfrm>
        <a:off x="3623412" y="148009"/>
        <a:ext cx="1217090" cy="1028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24C0-92A4-4FC7-AC4F-4D9A3D554933}">
      <dsp:nvSpPr>
        <dsp:cNvPr id="0" name=""/>
        <dsp:cNvSpPr/>
      </dsp:nvSpPr>
      <dsp:spPr>
        <a:xfrm>
          <a:off x="4286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Repatriate</a:t>
          </a:r>
          <a:r>
            <a:rPr lang="de-DE" sz="1700" kern="1200" dirty="0" smtClean="0"/>
            <a:t> in 2007</a:t>
          </a:r>
          <a:endParaRPr lang="de-DE" sz="1700" kern="1200" dirty="0"/>
        </a:p>
      </dsp:txBody>
      <dsp:txXfrm>
        <a:off x="29965" y="249771"/>
        <a:ext cx="1229754" cy="825403"/>
      </dsp:txXfrm>
    </dsp:sp>
    <dsp:sp modelId="{AF410299-EE53-49A5-8177-534F4877E5E8}">
      <dsp:nvSpPr>
        <dsp:cNvPr id="0" name=""/>
        <dsp:cNvSpPr/>
      </dsp:nvSpPr>
      <dsp:spPr>
        <a:xfrm>
          <a:off x="1413509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1413509" y="567158"/>
        <a:ext cx="190117" cy="190629"/>
      </dsp:txXfrm>
    </dsp:sp>
    <dsp:sp modelId="{C40A2D18-67DE-461B-8005-E2A4081BF2F4}">
      <dsp:nvSpPr>
        <dsp:cNvPr id="0" name=""/>
        <dsp:cNvSpPr/>
      </dsp:nvSpPr>
      <dsp:spPr>
        <a:xfrm>
          <a:off x="1797843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Pay </a:t>
          </a:r>
          <a:r>
            <a:rPr lang="de-DE" sz="1700" kern="1200" dirty="0" err="1" smtClean="0"/>
            <a:t>repatriation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tax</a:t>
          </a:r>
          <a:r>
            <a:rPr lang="de-DE" sz="1700" kern="1200" dirty="0" smtClean="0"/>
            <a:t> in 2007</a:t>
          </a:r>
          <a:endParaRPr lang="de-DE" sz="1700" kern="1200" dirty="0"/>
        </a:p>
      </dsp:txBody>
      <dsp:txXfrm>
        <a:off x="1823522" y="249771"/>
        <a:ext cx="1229754" cy="825403"/>
      </dsp:txXfrm>
    </dsp:sp>
    <dsp:sp modelId="{78685B25-87B9-4862-8955-10F1C8E5CFA0}">
      <dsp:nvSpPr>
        <dsp:cNvPr id="0" name=""/>
        <dsp:cNvSpPr/>
      </dsp:nvSpPr>
      <dsp:spPr>
        <a:xfrm>
          <a:off x="3207067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3207067" y="567158"/>
        <a:ext cx="190117" cy="190629"/>
      </dsp:txXfrm>
    </dsp:sp>
    <dsp:sp modelId="{4C1FE6A2-9301-47C6-8DC5-7F63C930B991}">
      <dsp:nvSpPr>
        <dsp:cNvPr id="0" name=""/>
        <dsp:cNvSpPr/>
      </dsp:nvSpPr>
      <dsp:spPr>
        <a:xfrm>
          <a:off x="3591401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Invest</a:t>
          </a:r>
          <a:r>
            <a:rPr lang="de-DE" sz="1700" kern="1200" dirty="0" smtClean="0"/>
            <a:t> at </a:t>
          </a:r>
          <a:r>
            <a:rPr lang="de-DE" sz="1700" kern="1200" dirty="0" err="1" smtClean="0"/>
            <a:t>home</a:t>
          </a:r>
          <a:endParaRPr lang="de-DE" sz="1700" kern="1200" dirty="0"/>
        </a:p>
      </dsp:txBody>
      <dsp:txXfrm>
        <a:off x="3617080" y="249771"/>
        <a:ext cx="1229754" cy="8254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24C0-92A4-4FC7-AC4F-4D9A3D554933}">
      <dsp:nvSpPr>
        <dsp:cNvPr id="0" name=""/>
        <dsp:cNvSpPr/>
      </dsp:nvSpPr>
      <dsp:spPr>
        <a:xfrm>
          <a:off x="4286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Invest</a:t>
          </a:r>
          <a:r>
            <a:rPr lang="de-DE" sz="1700" kern="1200" dirty="0" smtClean="0"/>
            <a:t> </a:t>
          </a:r>
          <a:r>
            <a:rPr lang="de-DE" sz="1700" kern="1200" dirty="0" err="1" smtClean="0"/>
            <a:t>abroad</a:t>
          </a:r>
          <a:r>
            <a:rPr lang="de-DE" sz="1700" kern="1200" dirty="0" smtClean="0"/>
            <a:t> in 2007</a:t>
          </a:r>
          <a:endParaRPr lang="de-DE" sz="1700" kern="1200" dirty="0"/>
        </a:p>
      </dsp:txBody>
      <dsp:txXfrm>
        <a:off x="29965" y="249771"/>
        <a:ext cx="1229754" cy="825403"/>
      </dsp:txXfrm>
    </dsp:sp>
    <dsp:sp modelId="{AF410299-EE53-49A5-8177-534F4877E5E8}">
      <dsp:nvSpPr>
        <dsp:cNvPr id="0" name=""/>
        <dsp:cNvSpPr/>
      </dsp:nvSpPr>
      <dsp:spPr>
        <a:xfrm>
          <a:off x="1413509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1413509" y="567158"/>
        <a:ext cx="190117" cy="190629"/>
      </dsp:txXfrm>
    </dsp:sp>
    <dsp:sp modelId="{4C1FE6A2-9301-47C6-8DC5-7F63C930B991}">
      <dsp:nvSpPr>
        <dsp:cNvPr id="0" name=""/>
        <dsp:cNvSpPr/>
      </dsp:nvSpPr>
      <dsp:spPr>
        <a:xfrm>
          <a:off x="1797843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Repatriate</a:t>
          </a:r>
          <a:r>
            <a:rPr lang="de-DE" sz="1700" kern="1200" dirty="0" smtClean="0"/>
            <a:t> in 2009</a:t>
          </a:r>
          <a:endParaRPr lang="de-DE" sz="1700" kern="1200" dirty="0"/>
        </a:p>
      </dsp:txBody>
      <dsp:txXfrm>
        <a:off x="1823522" y="249771"/>
        <a:ext cx="1229754" cy="825403"/>
      </dsp:txXfrm>
    </dsp:sp>
    <dsp:sp modelId="{99073EF0-84E6-48C5-A47B-E8CDE56C59C6}">
      <dsp:nvSpPr>
        <dsp:cNvPr id="0" name=""/>
        <dsp:cNvSpPr/>
      </dsp:nvSpPr>
      <dsp:spPr>
        <a:xfrm>
          <a:off x="3207067" y="503615"/>
          <a:ext cx="271595" cy="317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/>
        </a:p>
      </dsp:txBody>
      <dsp:txXfrm>
        <a:off x="3207067" y="567158"/>
        <a:ext cx="190117" cy="190629"/>
      </dsp:txXfrm>
    </dsp:sp>
    <dsp:sp modelId="{41648EC9-BF50-47C8-846D-E980471641EC}">
      <dsp:nvSpPr>
        <dsp:cNvPr id="0" name=""/>
        <dsp:cNvSpPr/>
      </dsp:nvSpPr>
      <dsp:spPr>
        <a:xfrm>
          <a:off x="3591401" y="224092"/>
          <a:ext cx="1281112" cy="87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rgbClr val="FF0000"/>
              </a:solidFill>
            </a:rPr>
            <a:t>Pay </a:t>
          </a:r>
          <a:r>
            <a:rPr lang="de-DE" sz="1700" b="1" i="0" kern="1200" baseline="0" dirty="0" err="1" smtClean="0">
              <a:solidFill>
                <a:srgbClr val="FF0000"/>
              </a:solidFill>
            </a:rPr>
            <a:t>no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repatriation</a:t>
          </a:r>
          <a:r>
            <a:rPr lang="de-DE" sz="1700" kern="1200" dirty="0" smtClean="0">
              <a:solidFill>
                <a:srgbClr val="FF0000"/>
              </a:solidFill>
            </a:rPr>
            <a:t> </a:t>
          </a:r>
          <a:r>
            <a:rPr lang="de-DE" sz="1700" kern="1200" dirty="0" err="1" smtClean="0">
              <a:solidFill>
                <a:srgbClr val="FF0000"/>
              </a:solidFill>
            </a:rPr>
            <a:t>tax</a:t>
          </a:r>
          <a:r>
            <a:rPr lang="de-DE" sz="1700" kern="1200" dirty="0" smtClean="0">
              <a:solidFill>
                <a:srgbClr val="FF0000"/>
              </a:solidFill>
            </a:rPr>
            <a:t> in 2009</a:t>
          </a:r>
          <a:endParaRPr lang="de-DE" sz="1700" kern="1200" dirty="0">
            <a:solidFill>
              <a:srgbClr val="FF0000"/>
            </a:solidFill>
          </a:endParaRPr>
        </a:p>
      </dsp:txBody>
      <dsp:txXfrm>
        <a:off x="3617080" y="249771"/>
        <a:ext cx="1229754" cy="8254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6FE87-A867-48A6-B95C-882E8D55880A}">
      <dsp:nvSpPr>
        <dsp:cNvPr id="0" name=""/>
        <dsp:cNvSpPr/>
      </dsp:nvSpPr>
      <dsp:spPr>
        <a:xfrm>
          <a:off x="4273360" y="2141295"/>
          <a:ext cx="91440" cy="226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7E153-D54E-45AD-B9FA-97FD851DF291}">
      <dsp:nvSpPr>
        <dsp:cNvPr id="0" name=""/>
        <dsp:cNvSpPr/>
      </dsp:nvSpPr>
      <dsp:spPr>
        <a:xfrm>
          <a:off x="2834396" y="1194696"/>
          <a:ext cx="1484683" cy="22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75"/>
              </a:lnTo>
              <a:lnTo>
                <a:pt x="1484683" y="114275"/>
              </a:lnTo>
              <a:lnTo>
                <a:pt x="1484683" y="226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00B84-3CF0-4192-BE34-7AC2CA3F9C8B}">
      <dsp:nvSpPr>
        <dsp:cNvPr id="0" name=""/>
        <dsp:cNvSpPr/>
      </dsp:nvSpPr>
      <dsp:spPr>
        <a:xfrm>
          <a:off x="1349712" y="2141295"/>
          <a:ext cx="989789" cy="22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75"/>
              </a:lnTo>
              <a:lnTo>
                <a:pt x="989789" y="114275"/>
              </a:lnTo>
              <a:lnTo>
                <a:pt x="989789" y="22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91A7E-9053-4543-9A6D-A6F2D978A224}">
      <dsp:nvSpPr>
        <dsp:cNvPr id="0" name=""/>
        <dsp:cNvSpPr/>
      </dsp:nvSpPr>
      <dsp:spPr>
        <a:xfrm>
          <a:off x="359923" y="2141295"/>
          <a:ext cx="989789" cy="226751"/>
        </a:xfrm>
        <a:custGeom>
          <a:avLst/>
          <a:gdLst/>
          <a:ahLst/>
          <a:cxnLst/>
          <a:rect l="0" t="0" r="0" b="0"/>
          <a:pathLst>
            <a:path>
              <a:moveTo>
                <a:pt x="989789" y="0"/>
              </a:moveTo>
              <a:lnTo>
                <a:pt x="989789" y="114275"/>
              </a:lnTo>
              <a:lnTo>
                <a:pt x="0" y="114275"/>
              </a:lnTo>
              <a:lnTo>
                <a:pt x="0" y="226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C8449-8DA2-44FD-B297-F02F3D7E78BA}">
      <dsp:nvSpPr>
        <dsp:cNvPr id="0" name=""/>
        <dsp:cNvSpPr/>
      </dsp:nvSpPr>
      <dsp:spPr>
        <a:xfrm>
          <a:off x="1349712" y="1194696"/>
          <a:ext cx="1484683" cy="226751"/>
        </a:xfrm>
        <a:custGeom>
          <a:avLst/>
          <a:gdLst/>
          <a:ahLst/>
          <a:cxnLst/>
          <a:rect l="0" t="0" r="0" b="0"/>
          <a:pathLst>
            <a:path>
              <a:moveTo>
                <a:pt x="1484683" y="0"/>
              </a:moveTo>
              <a:lnTo>
                <a:pt x="1484683" y="114275"/>
              </a:lnTo>
              <a:lnTo>
                <a:pt x="0" y="114275"/>
              </a:lnTo>
              <a:lnTo>
                <a:pt x="0" y="226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B8B88-88B0-46D1-BB8C-AFFF30BB74FB}">
      <dsp:nvSpPr>
        <dsp:cNvPr id="0" name=""/>
        <dsp:cNvSpPr/>
      </dsp:nvSpPr>
      <dsp:spPr>
        <a:xfrm>
          <a:off x="2474473" y="474849"/>
          <a:ext cx="719846" cy="719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1320C-2322-4CA4-8E42-6E1595536DA6}">
      <dsp:nvSpPr>
        <dsp:cNvPr id="0" name=""/>
        <dsp:cNvSpPr/>
      </dsp:nvSpPr>
      <dsp:spPr>
        <a:xfrm>
          <a:off x="3194319" y="473050"/>
          <a:ext cx="1079770" cy="71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UK </a:t>
          </a:r>
          <a:r>
            <a:rPr lang="de-DE" sz="2000" kern="1200" dirty="0" err="1" smtClean="0"/>
            <a:t>parent</a:t>
          </a:r>
          <a:endParaRPr lang="de-DE" sz="2000" kern="1200" dirty="0"/>
        </a:p>
      </dsp:txBody>
      <dsp:txXfrm>
        <a:off x="3194319" y="473050"/>
        <a:ext cx="1079770" cy="719846"/>
      </dsp:txXfrm>
    </dsp:sp>
    <dsp:sp modelId="{45C0DE64-932C-4B4F-9A6A-2E5DD0FD3B6B}">
      <dsp:nvSpPr>
        <dsp:cNvPr id="0" name=""/>
        <dsp:cNvSpPr/>
      </dsp:nvSpPr>
      <dsp:spPr>
        <a:xfrm>
          <a:off x="989789" y="1421448"/>
          <a:ext cx="719846" cy="719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AE5D3-DE8C-4BF6-BCEF-EC6B98BA3DB9}">
      <dsp:nvSpPr>
        <dsp:cNvPr id="0" name=""/>
        <dsp:cNvSpPr/>
      </dsp:nvSpPr>
      <dsp:spPr>
        <a:xfrm>
          <a:off x="1709636" y="1419648"/>
          <a:ext cx="1079770" cy="71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Irish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sub</a:t>
          </a:r>
          <a:endParaRPr lang="de-DE" sz="2000" kern="1200" dirty="0"/>
        </a:p>
      </dsp:txBody>
      <dsp:txXfrm>
        <a:off x="1709636" y="1419648"/>
        <a:ext cx="1079770" cy="719846"/>
      </dsp:txXfrm>
    </dsp:sp>
    <dsp:sp modelId="{890CE69C-B5EB-4314-8032-A95A01DE572B}">
      <dsp:nvSpPr>
        <dsp:cNvPr id="0" name=""/>
        <dsp:cNvSpPr/>
      </dsp:nvSpPr>
      <dsp:spPr>
        <a:xfrm>
          <a:off x="0" y="2368046"/>
          <a:ext cx="719846" cy="719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47DFA-1E82-4033-9348-B808F015D00F}">
      <dsp:nvSpPr>
        <dsp:cNvPr id="0" name=""/>
        <dsp:cNvSpPr/>
      </dsp:nvSpPr>
      <dsp:spPr>
        <a:xfrm>
          <a:off x="719846" y="2366247"/>
          <a:ext cx="1079770" cy="71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German </a:t>
          </a:r>
          <a:r>
            <a:rPr lang="de-DE" sz="2000" kern="1200" dirty="0" err="1" smtClean="0"/>
            <a:t>sub</a:t>
          </a:r>
          <a:endParaRPr lang="de-DE" sz="2000" kern="1200" dirty="0"/>
        </a:p>
      </dsp:txBody>
      <dsp:txXfrm>
        <a:off x="719846" y="2366247"/>
        <a:ext cx="1079770" cy="719846"/>
      </dsp:txXfrm>
    </dsp:sp>
    <dsp:sp modelId="{5F408BB7-044F-46A0-84F5-9F842A1B5DC5}">
      <dsp:nvSpPr>
        <dsp:cNvPr id="0" name=""/>
        <dsp:cNvSpPr/>
      </dsp:nvSpPr>
      <dsp:spPr>
        <a:xfrm>
          <a:off x="1979578" y="2368046"/>
          <a:ext cx="719846" cy="719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5F32B-4246-462B-920F-001D11340F20}">
      <dsp:nvSpPr>
        <dsp:cNvPr id="0" name=""/>
        <dsp:cNvSpPr/>
      </dsp:nvSpPr>
      <dsp:spPr>
        <a:xfrm>
          <a:off x="2699425" y="2366247"/>
          <a:ext cx="1079770" cy="71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/>
            <a:t>Italian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sub</a:t>
          </a:r>
          <a:endParaRPr lang="de-DE" sz="2000" kern="1200" dirty="0"/>
        </a:p>
      </dsp:txBody>
      <dsp:txXfrm>
        <a:off x="2699425" y="2366247"/>
        <a:ext cx="1079770" cy="719846"/>
      </dsp:txXfrm>
    </dsp:sp>
    <dsp:sp modelId="{4B89C432-D7CB-41E6-8A1B-051B7B06282D}">
      <dsp:nvSpPr>
        <dsp:cNvPr id="0" name=""/>
        <dsp:cNvSpPr/>
      </dsp:nvSpPr>
      <dsp:spPr>
        <a:xfrm>
          <a:off x="3959157" y="1421448"/>
          <a:ext cx="719846" cy="719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E23FD-A67C-4C5A-A6A3-60AAE3B3629F}">
      <dsp:nvSpPr>
        <dsp:cNvPr id="0" name=""/>
        <dsp:cNvSpPr/>
      </dsp:nvSpPr>
      <dsp:spPr>
        <a:xfrm>
          <a:off x="4679003" y="1419648"/>
          <a:ext cx="1079770" cy="71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Swiss </a:t>
          </a:r>
          <a:r>
            <a:rPr lang="de-DE" sz="2000" kern="1200" dirty="0" err="1" smtClean="0"/>
            <a:t>sub</a:t>
          </a:r>
          <a:endParaRPr lang="de-DE" sz="2000" kern="1200" dirty="0"/>
        </a:p>
      </dsp:txBody>
      <dsp:txXfrm>
        <a:off x="4679003" y="1419648"/>
        <a:ext cx="1079770" cy="719846"/>
      </dsp:txXfrm>
    </dsp:sp>
    <dsp:sp modelId="{812B40D7-1B84-4BBB-BF17-1511CF3F8610}">
      <dsp:nvSpPr>
        <dsp:cNvPr id="0" name=""/>
        <dsp:cNvSpPr/>
      </dsp:nvSpPr>
      <dsp:spPr>
        <a:xfrm>
          <a:off x="3959157" y="2368046"/>
          <a:ext cx="719846" cy="719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4E4EE-5035-4D5C-9F37-2D26D5E058E7}">
      <dsp:nvSpPr>
        <dsp:cNvPr id="0" name=""/>
        <dsp:cNvSpPr/>
      </dsp:nvSpPr>
      <dsp:spPr>
        <a:xfrm>
          <a:off x="4679003" y="2366247"/>
          <a:ext cx="1079770" cy="71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French </a:t>
          </a:r>
          <a:r>
            <a:rPr lang="de-DE" sz="2000" kern="1200" dirty="0" err="1" smtClean="0"/>
            <a:t>sub</a:t>
          </a:r>
          <a:endParaRPr lang="de-DE" sz="2000" kern="1200" dirty="0"/>
        </a:p>
      </dsp:txBody>
      <dsp:txXfrm>
        <a:off x="4679003" y="2366247"/>
        <a:ext cx="1079770" cy="7198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6148-4CA7-45CA-B699-45BBB9F6AEE8}">
      <dsp:nvSpPr>
        <dsp:cNvPr id="0" name=""/>
        <dsp:cNvSpPr/>
      </dsp:nvSpPr>
      <dsp:spPr>
        <a:xfrm>
          <a:off x="548640" y="935836"/>
          <a:ext cx="5303520" cy="27408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D32DF-9A26-45FC-A769-AD9592F3E581}">
      <dsp:nvSpPr>
        <dsp:cNvPr id="0" name=""/>
        <dsp:cNvSpPr/>
      </dsp:nvSpPr>
      <dsp:spPr>
        <a:xfrm>
          <a:off x="707136" y="1256379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No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Repatriation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Tax</a:t>
          </a:r>
          <a:r>
            <a:rPr lang="de-DE" sz="24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FDI </a:t>
          </a:r>
          <a:r>
            <a:rPr lang="de-DE" sz="2400" kern="1200" dirty="0" err="1" smtClean="0"/>
            <a:t>is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more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attractive</a:t>
          </a:r>
          <a:r>
            <a:rPr lang="de-DE" sz="24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More </a:t>
          </a:r>
          <a:r>
            <a:rPr lang="de-DE" sz="2400" kern="1200" dirty="0" err="1" smtClean="0"/>
            <a:t>new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equity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abroad</a:t>
          </a:r>
          <a:r>
            <a:rPr lang="de-DE" sz="2400" kern="1200" dirty="0" smtClean="0"/>
            <a:t>?</a:t>
          </a:r>
          <a:endParaRPr lang="de-DE" sz="2400" kern="1200" dirty="0"/>
        </a:p>
      </dsp:txBody>
      <dsp:txXfrm>
        <a:off x="707136" y="1256379"/>
        <a:ext cx="2462784" cy="2344743"/>
      </dsp:txXfrm>
    </dsp:sp>
    <dsp:sp modelId="{18AEC865-5713-4213-9FAA-2DCAB17B70AD}">
      <dsp:nvSpPr>
        <dsp:cNvPr id="0" name=""/>
        <dsp:cNvSpPr/>
      </dsp:nvSpPr>
      <dsp:spPr>
        <a:xfrm>
          <a:off x="3164051" y="1256379"/>
          <a:ext cx="2584248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Paying</a:t>
          </a:r>
          <a:r>
            <a:rPr lang="de-DE" sz="24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Dividends</a:t>
          </a:r>
          <a:r>
            <a:rPr lang="de-DE" sz="2400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Balance </a:t>
          </a:r>
          <a:r>
            <a:rPr lang="de-DE" sz="2400" kern="1200" dirty="0" err="1" smtClean="0"/>
            <a:t>sheet</a:t>
          </a:r>
          <a:r>
            <a:rPr lang="de-DE" sz="2400" kern="1200" dirty="0" smtClean="0"/>
            <a:t> total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Fixed Assets?</a:t>
          </a:r>
          <a:endParaRPr lang="de-DE" sz="2400" kern="1200" dirty="0"/>
        </a:p>
      </dsp:txBody>
      <dsp:txXfrm>
        <a:off x="3164051" y="1256379"/>
        <a:ext cx="2584248" cy="2344743"/>
      </dsp:txXfrm>
    </dsp:sp>
    <dsp:sp modelId="{57202D45-5DCA-4F1C-BAF5-4316060512E4}">
      <dsp:nvSpPr>
        <dsp:cNvPr id="0" name=""/>
        <dsp:cNvSpPr/>
      </dsp:nvSpPr>
      <dsp:spPr>
        <a:xfrm>
          <a:off x="0" y="387336"/>
          <a:ext cx="1036320" cy="103632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0FBA7-165B-468E-A0B9-61F9D34B17CC}">
      <dsp:nvSpPr>
        <dsp:cNvPr id="0" name=""/>
        <dsp:cNvSpPr/>
      </dsp:nvSpPr>
      <dsp:spPr>
        <a:xfrm>
          <a:off x="5120640" y="760022"/>
          <a:ext cx="975360" cy="33424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961BA-7D05-4845-832E-8504CEC5FC59}">
      <dsp:nvSpPr>
        <dsp:cNvPr id="0" name=""/>
        <dsp:cNvSpPr/>
      </dsp:nvSpPr>
      <dsp:spPr>
        <a:xfrm>
          <a:off x="3200400" y="1261393"/>
          <a:ext cx="609" cy="2239456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539" cy="5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t" anchorCtr="0" compatLnSpc="1">
            <a:prstTxWarp prst="textNoShape">
              <a:avLst/>
            </a:prstTxWarp>
          </a:bodyPr>
          <a:lstStyle>
            <a:lvl1pPr defTabSz="944225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13" y="0"/>
            <a:ext cx="3075538" cy="5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t" anchorCtr="0" compatLnSpc="1">
            <a:prstTxWarp prst="textNoShape">
              <a:avLst/>
            </a:prstTxWarp>
          </a:bodyPr>
          <a:lstStyle>
            <a:lvl1pPr algn="r" defTabSz="944225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744"/>
            <a:ext cx="3075539" cy="51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b" anchorCtr="0" compatLnSpc="1">
            <a:prstTxWarp prst="textNoShape">
              <a:avLst/>
            </a:prstTxWarp>
          </a:bodyPr>
          <a:lstStyle>
            <a:lvl1pPr defTabSz="944225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13" y="9721744"/>
            <a:ext cx="3075538" cy="51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b" anchorCtr="0" compatLnSpc="1">
            <a:prstTxWarp prst="textNoShape">
              <a:avLst/>
            </a:prstTxWarp>
          </a:bodyPr>
          <a:lstStyle>
            <a:lvl1pPr algn="r" defTabSz="944225">
              <a:defRPr sz="1200">
                <a:cs typeface="+mn-cs"/>
              </a:defRPr>
            </a:lvl1pPr>
          </a:lstStyle>
          <a:p>
            <a:pPr>
              <a:defRPr/>
            </a:pPr>
            <a:fld id="{5A315EC9-9412-4900-AC36-B00B68365B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5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539" cy="5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t" anchorCtr="0" compatLnSpc="1">
            <a:prstTxWarp prst="textNoShape">
              <a:avLst/>
            </a:prstTxWarp>
          </a:bodyPr>
          <a:lstStyle>
            <a:lvl1pPr defTabSz="944225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13" y="0"/>
            <a:ext cx="3075538" cy="5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t" anchorCtr="0" compatLnSpc="1">
            <a:prstTxWarp prst="textNoShape">
              <a:avLst/>
            </a:prstTxWarp>
          </a:bodyPr>
          <a:lstStyle>
            <a:lvl1pPr algn="r" defTabSz="944225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1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106" y="4860058"/>
            <a:ext cx="5681089" cy="460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744"/>
            <a:ext cx="3075539" cy="51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b" anchorCtr="0" compatLnSpc="1">
            <a:prstTxWarp prst="textNoShape">
              <a:avLst/>
            </a:prstTxWarp>
          </a:bodyPr>
          <a:lstStyle>
            <a:lvl1pPr defTabSz="944225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13" y="9721744"/>
            <a:ext cx="3075538" cy="51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1" tIns="47195" rIns="94391" bIns="47195" numCol="1" anchor="b" anchorCtr="0" compatLnSpc="1">
            <a:prstTxWarp prst="textNoShape">
              <a:avLst/>
            </a:prstTxWarp>
          </a:bodyPr>
          <a:lstStyle>
            <a:lvl1pPr algn="r" defTabSz="944225">
              <a:defRPr sz="1200">
                <a:cs typeface="+mn-cs"/>
              </a:defRPr>
            </a:lvl1pPr>
          </a:lstStyle>
          <a:p>
            <a:pPr>
              <a:defRPr/>
            </a:pPr>
            <a:fld id="{2F6215D5-C89A-4C54-8BD8-11060D1A25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293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Blaue </a:t>
            </a:r>
            <a:r>
              <a:rPr lang="de-DE" dirty="0" err="1" smtClean="0"/>
              <a:t>linie</a:t>
            </a:r>
            <a:r>
              <a:rPr lang="de-DE" dirty="0" smtClean="0"/>
              <a:t> einfliegen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215D5-C89A-4C54-8BD8-11060D1A25F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35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Revenue </a:t>
            </a:r>
            <a:r>
              <a:rPr lang="de-DE" dirty="0" err="1" smtClean="0"/>
              <a:t>effects</a:t>
            </a:r>
            <a:r>
              <a:rPr lang="de-DE" dirty="0" smtClean="0"/>
              <a:t>: </a:t>
            </a:r>
            <a:r>
              <a:rPr lang="de-DE" dirty="0" err="1" smtClean="0"/>
              <a:t>introducing</a:t>
            </a:r>
            <a:r>
              <a:rPr lang="de-DE" dirty="0" smtClean="0"/>
              <a:t> </a:t>
            </a:r>
            <a:r>
              <a:rPr lang="de-DE" dirty="0" err="1" smtClean="0"/>
              <a:t>exemption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tax</a:t>
            </a:r>
            <a:r>
              <a:rPr lang="de-DE" dirty="0" smtClean="0"/>
              <a:t> </a:t>
            </a:r>
            <a:r>
              <a:rPr lang="de-DE" dirty="0" err="1" smtClean="0"/>
              <a:t>revenue</a:t>
            </a:r>
            <a:r>
              <a:rPr lang="de-DE" dirty="0" smtClean="0"/>
              <a:t> on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dividends</a:t>
            </a:r>
            <a:r>
              <a:rPr lang="de-DE" dirty="0" smtClean="0"/>
              <a:t>; </a:t>
            </a:r>
            <a:r>
              <a:rPr lang="de-DE" dirty="0" err="1" smtClean="0"/>
              <a:t>further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an </a:t>
            </a:r>
            <a:r>
              <a:rPr lang="de-DE" dirty="0" err="1" smtClean="0"/>
              <a:t>tax</a:t>
            </a:r>
            <a:r>
              <a:rPr lang="de-DE" dirty="0" smtClean="0"/>
              <a:t> </a:t>
            </a:r>
            <a:r>
              <a:rPr lang="de-DE" dirty="0" err="1" smtClean="0"/>
              <a:t>incentive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invest</a:t>
            </a:r>
            <a:r>
              <a:rPr lang="de-DE" dirty="0" smtClean="0"/>
              <a:t> </a:t>
            </a:r>
            <a:r>
              <a:rPr lang="de-DE" dirty="0" err="1" smtClean="0"/>
              <a:t>abroad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home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 in additional </a:t>
            </a:r>
            <a:r>
              <a:rPr lang="de-DE" baseline="0" dirty="0" err="1" smtClean="0"/>
              <a:t>revenue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looses</a:t>
            </a:r>
            <a:r>
              <a:rPr lang="de-DE" baseline="0" dirty="0" smtClean="0"/>
              <a:t>;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attractive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multinationals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resulting</a:t>
            </a:r>
            <a:r>
              <a:rPr lang="de-DE" baseline="0" dirty="0" smtClean="0"/>
              <a:t> in additional </a:t>
            </a:r>
            <a:r>
              <a:rPr lang="de-DE" baseline="0" dirty="0" err="1" smtClean="0"/>
              <a:t>location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raising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revenue</a:t>
            </a:r>
            <a:r>
              <a:rPr lang="de-DE" baseline="0" dirty="0" smtClean="0"/>
              <a:t> on top; </a:t>
            </a:r>
          </a:p>
          <a:p>
            <a:r>
              <a:rPr lang="de-DE" baseline="0" dirty="0" err="1" smtClean="0"/>
              <a:t>We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discuss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revenue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observe</a:t>
            </a:r>
            <a:r>
              <a:rPr lang="de-DE" baseline="0" dirty="0" smtClean="0"/>
              <a:t> all UK </a:t>
            </a:r>
            <a:r>
              <a:rPr lang="de-DE" baseline="0" dirty="0" err="1" smtClean="0"/>
              <a:t>subs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worldwide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European,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Europe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lacking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national </a:t>
            </a:r>
            <a:r>
              <a:rPr lang="de-DE" baseline="0" dirty="0" err="1" smtClean="0"/>
              <a:t>requirements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unconsolidated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financial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statements</a:t>
            </a:r>
            <a:r>
              <a:rPr lang="de-DE" baseline="0" dirty="0" smtClean="0"/>
              <a:t>. At least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revenue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easy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statistics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215D5-C89A-4C54-8BD8-11060D1A25F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81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Show </a:t>
            </a:r>
            <a:r>
              <a:rPr lang="de-DE" dirty="0" err="1" smtClean="0"/>
              <a:t>investment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dividends</a:t>
            </a:r>
            <a:endParaRPr lang="de-DE" baseline="0" dirty="0" smtClean="0"/>
          </a:p>
          <a:p>
            <a:r>
              <a:rPr lang="de-DE" baseline="0" dirty="0" smtClean="0"/>
              <a:t>Email Georg: Aus den deskriptiven lassen sich die ATT ablesen. Die ATT sind gleich, wenn man durch die Anzahl der </a:t>
            </a:r>
            <a:r>
              <a:rPr lang="de-DE" baseline="0" dirty="0" err="1" smtClean="0"/>
              <a:t>subs</a:t>
            </a:r>
            <a:r>
              <a:rPr lang="de-DE" baseline="0" dirty="0" smtClean="0"/>
              <a:t> teilt. Die </a:t>
            </a:r>
            <a:r>
              <a:rPr lang="de-DE" baseline="0" dirty="0" err="1" smtClean="0"/>
              <a:t>Matching</a:t>
            </a:r>
            <a:r>
              <a:rPr lang="de-DE" baseline="0" dirty="0" smtClean="0"/>
              <a:t> Gewichte scheinen also keine Rolle zu spielen. </a:t>
            </a:r>
            <a:r>
              <a:rPr lang="de-DE" baseline="0" smtClean="0"/>
              <a:t>Warum?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215D5-C89A-4C54-8BD8-11060D1A25F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1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Lehrstuhl\tübingen\lehrprogramm\logo-uni-tuebing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83" y="5805264"/>
            <a:ext cx="2476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5011738"/>
            <a:ext cx="8277225" cy="500062"/>
          </a:xfrm>
        </p:spPr>
        <p:txBody>
          <a:bodyPr wrap="none"/>
          <a:lstStyle>
            <a:lvl1pPr>
              <a:defRPr sz="2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5505450"/>
            <a:ext cx="8277225" cy="292100"/>
          </a:xfrm>
        </p:spPr>
        <p:txBody>
          <a:bodyPr wrap="none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353282" name="Picture 2" descr="H:\Aufsätze\discussions\oxford\2013\necka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87840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03" name="Picture 3" descr="G:\Lehrstuhl\tübingen\lehrprogramm\logo-uni-tuebing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60269"/>
            <a:ext cx="1820104" cy="7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101025 PPT-Master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5011738"/>
            <a:ext cx="8277225" cy="500062"/>
          </a:xfrm>
        </p:spPr>
        <p:txBody>
          <a:bodyPr wrap="none"/>
          <a:lstStyle>
            <a:lvl1pPr>
              <a:defRPr sz="2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5505450"/>
            <a:ext cx="8277225" cy="292100"/>
          </a:xfrm>
        </p:spPr>
        <p:txBody>
          <a:bodyPr wrap="none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665602" name="Picture 2" descr="G:\Lehrstuhl\tübingen\lehrprogramm\Uni_Tuebingen_Neue_Aul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47"/>
            <a:ext cx="99568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03" name="Picture 3" descr="G:\Lehrstuhl\tübingen\lehrprogramm\logo-uni-tuebinge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476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H:\Lehrstuhl\lehrprogramm\Uni_Tuebingen_Neue_Aula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1"/>
          <a:stretch/>
        </p:blipFill>
        <p:spPr bwMode="auto">
          <a:xfrm>
            <a:off x="0" y="-120946"/>
            <a:ext cx="9144000" cy="54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3101975"/>
            <a:ext cx="9144000" cy="674688"/>
          </a:xfrm>
          <a:prstGeom prst="rect">
            <a:avLst/>
          </a:prstGeom>
          <a:solidFill>
            <a:srgbClr val="0B70B8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590550" y="193675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49225" y="205634"/>
            <a:ext cx="4675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200" b="1" dirty="0" smtClean="0">
                <a:solidFill>
                  <a:srgbClr val="5A5A5A"/>
                </a:solidFill>
              </a:rPr>
              <a:t>Lehrstuhl für </a:t>
            </a:r>
            <a:r>
              <a:rPr lang="de-DE" sz="1200" b="1" baseline="0" dirty="0" smtClean="0">
                <a:solidFill>
                  <a:srgbClr val="5A5A5A"/>
                </a:solidFill>
              </a:rPr>
              <a:t>Betriebswirtschaftliche Steuerlehre</a:t>
            </a:r>
            <a:endParaRPr lang="de-DE" sz="1200" b="1" dirty="0" smtClean="0">
              <a:solidFill>
                <a:srgbClr val="5A5A5A"/>
              </a:solidFill>
            </a:endParaRPr>
          </a:p>
          <a:p>
            <a:pPr eaLnBrk="1" hangingPunct="1">
              <a:defRPr/>
            </a:pPr>
            <a:r>
              <a:rPr lang="de-DE" sz="1200" b="1" dirty="0" smtClean="0">
                <a:solidFill>
                  <a:srgbClr val="5A5A5A"/>
                </a:solidFill>
              </a:rPr>
              <a:t>Prof.</a:t>
            </a:r>
            <a:r>
              <a:rPr lang="de-DE" sz="1200" b="1" baseline="0" dirty="0" smtClean="0">
                <a:solidFill>
                  <a:srgbClr val="5A5A5A"/>
                </a:solidFill>
              </a:rPr>
              <a:t> Dr. Martin Ruf</a:t>
            </a:r>
            <a:endParaRPr lang="de-DE" sz="1200" b="1" dirty="0" smtClean="0">
              <a:solidFill>
                <a:srgbClr val="5A5A5A"/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957638"/>
            <a:ext cx="6400800" cy="1752600"/>
          </a:xfrm>
        </p:spPr>
        <p:txBody>
          <a:bodyPr/>
          <a:lstStyle>
            <a:lvl1pPr marL="0" indent="0">
              <a:buFont typeface="Webdings" pitchFamily="18" charset="2"/>
              <a:buNone/>
              <a:defRPr sz="1600" smtClean="0">
                <a:solidFill>
                  <a:srgbClr val="80808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101975"/>
            <a:ext cx="8640763" cy="673100"/>
          </a:xfrm>
        </p:spPr>
        <p:txBody>
          <a:bodyPr/>
          <a:lstStyle>
            <a:lvl1pPr>
              <a:defRPr sz="2400" b="1" smtClean="0">
                <a:latin typeface="Arial Narrow" pitchFamily="34" charset="0"/>
                <a:cs typeface="Andalus" pitchFamily="18" charset="-78"/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09825" y="6519863"/>
            <a:ext cx="4318000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Das ist eine Testfußzeile</a:t>
            </a:r>
          </a:p>
        </p:txBody>
      </p:sp>
      <p:pic>
        <p:nvPicPr>
          <p:cNvPr id="308227" name="Picture 3" descr="H:\Lehrstuhl\lehrprogramm\logo-uni-tuebing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5634"/>
            <a:ext cx="2476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9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350838"/>
            <a:ext cx="8642350" cy="49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173163"/>
            <a:ext cx="8642350" cy="516413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Das ist eine Testfußzeile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5A82-18F8-45BF-9A24-9A4BDAF194C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2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48464" y="80752"/>
            <a:ext cx="215900" cy="215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5A82-18F8-45BF-9A24-9A4BDAF194C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1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H:\Lehrstuhl\lehrprogramm\logo-uni-tuebinge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11" y="6260787"/>
            <a:ext cx="1485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2" name="Picture 2" descr="C:\Users\Ruf\Desktop\bildleiste_wiso_fakultaet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9143999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350838"/>
            <a:ext cx="9144000" cy="492125"/>
          </a:xfrm>
          <a:prstGeom prst="rect">
            <a:avLst/>
          </a:prstGeom>
          <a:solidFill>
            <a:srgbClr val="0B70B8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73163"/>
            <a:ext cx="864235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1450"/>
            <a:ext cx="43211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0808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Das ist eine Testfußzeile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464" y="80752"/>
            <a:ext cx="215900" cy="2159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lang="de-DE"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A1D478-78DE-4A91-ABA7-49C145B346F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0838"/>
            <a:ext cx="8642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66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08" r:id="rId3"/>
    <p:sldLayoutId id="2147483909" r:id="rId4"/>
    <p:sldLayoutId id="214748391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gfa Rotis Semi Serif" pitchFamily="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gfa Rotis Semi Serif" pitchFamily="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gfa Rotis Semi Serif" pitchFamily="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gfa Rotis Semi Serif" pitchFamily="2" charset="0"/>
          <a:cs typeface="Arial" charset="0"/>
        </a:defRPr>
      </a:lvl9pPr>
    </p:titleStyle>
    <p:bodyStyle>
      <a:lvl1pPr marL="363538" indent="-363538" algn="l" rtl="0" eaLnBrk="1" fontAlgn="base" hangingPunct="1">
        <a:spcBef>
          <a:spcPct val="20000"/>
        </a:spcBef>
        <a:spcAft>
          <a:spcPct val="0"/>
        </a:spcAft>
        <a:buClr>
          <a:srgbClr val="0B70B8"/>
        </a:buClr>
        <a:buFont typeface="Webdings" pitchFamily="18" charset="2"/>
        <a:buChar char="4"/>
        <a:defRPr sz="16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852488" indent="-309563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600">
          <a:solidFill>
            <a:schemeClr val="tx1"/>
          </a:solidFill>
          <a:latin typeface="Arial Narrow" pitchFamily="34" charset="0"/>
          <a:cs typeface="+mn-cs"/>
        </a:defRPr>
      </a:lvl2pPr>
      <a:lvl3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0B70B8"/>
        </a:buClr>
        <a:buFont typeface="Wingdings" pitchFamily="2" charset="2"/>
        <a:buChar char="§"/>
        <a:defRPr sz="1600">
          <a:solidFill>
            <a:schemeClr val="tx1"/>
          </a:solidFill>
          <a:latin typeface="Arial Narrow" pitchFamily="34" charset="0"/>
          <a:cs typeface="+mn-cs"/>
        </a:defRPr>
      </a:lvl3pPr>
      <a:lvl4pPr marL="1668463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Agfa Rotis Semi Serif" pitchFamily="2" charset="0"/>
        <a:buChar char="–"/>
        <a:defRPr sz="1600">
          <a:solidFill>
            <a:schemeClr val="tx1"/>
          </a:solidFill>
          <a:latin typeface="Arial Narrow" pitchFamily="34" charset="0"/>
          <a:cs typeface="+mn-cs"/>
        </a:defRPr>
      </a:lvl4pPr>
      <a:lvl5pPr marL="207645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600">
          <a:solidFill>
            <a:schemeClr val="tx1"/>
          </a:solidFill>
          <a:latin typeface="Arial Narrow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15255" y="5269198"/>
            <a:ext cx="8277225" cy="500062"/>
          </a:xfrm>
        </p:spPr>
        <p:txBody>
          <a:bodyPr/>
          <a:lstStyle/>
          <a:p>
            <a:pPr algn="ctr"/>
            <a:r>
              <a:rPr lang="en-US" sz="2000" b="1" dirty="0" smtClean="0"/>
              <a:t>Egger, Merlo, Ruf, Wamser: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/>
              <a:t>Consequences of the New UK Tax Exemption System</a:t>
            </a:r>
            <a:r>
              <a:rPr lang="en-US" sz="3000" b="1" dirty="0" smtClean="0"/>
              <a:t>:</a:t>
            </a:r>
            <a:br>
              <a:rPr lang="en-US" sz="3000" b="1" dirty="0" smtClean="0"/>
            </a:br>
            <a:r>
              <a:rPr lang="en-US" sz="3000" b="1" dirty="0" smtClean="0"/>
              <a:t> </a:t>
            </a:r>
            <a:r>
              <a:rPr lang="en-US" sz="3000" b="1" dirty="0"/>
              <a:t>Evidence from Micro-level </a:t>
            </a:r>
            <a:r>
              <a:rPr lang="en-US" sz="3000" b="1" dirty="0" smtClean="0"/>
              <a:t>Data</a:t>
            </a:r>
            <a:r>
              <a:rPr lang="en-US" sz="3000" b="1" dirty="0"/>
              <a:t/>
            </a:r>
            <a:br>
              <a:rPr lang="en-US" sz="3000" b="1" dirty="0"/>
            </a:br>
            <a:endParaRPr lang="de-DE" dirty="0"/>
          </a:p>
        </p:txBody>
      </p:sp>
      <p:sp>
        <p:nvSpPr>
          <p:cNvPr id="23449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7504" y="6129300"/>
            <a:ext cx="8277225" cy="292100"/>
          </a:xfrm>
        </p:spPr>
        <p:txBody>
          <a:bodyPr/>
          <a:lstStyle/>
          <a:p>
            <a:pPr algn="ctr"/>
            <a:r>
              <a:rPr lang="en-US" sz="2000" b="1" dirty="0" smtClean="0"/>
              <a:t>ITPF 2014 Washington</a:t>
            </a:r>
          </a:p>
        </p:txBody>
      </p:sp>
      <p:sp>
        <p:nvSpPr>
          <p:cNvPr id="2" name="Rechteck 1"/>
          <p:cNvSpPr/>
          <p:nvPr/>
        </p:nvSpPr>
        <p:spPr>
          <a:xfrm>
            <a:off x="432122" y="3190907"/>
            <a:ext cx="83883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de-DE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Empirical Approach: Data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Amadeus database provided by Bureau van </a:t>
            </a:r>
            <a:r>
              <a:rPr lang="en-US" sz="2000" dirty="0" err="1" smtClean="0"/>
              <a:t>Dijk</a:t>
            </a:r>
            <a:endParaRPr lang="en-US" sz="2000" dirty="0" smtClean="0"/>
          </a:p>
          <a:p>
            <a:r>
              <a:rPr lang="en-US" sz="2000" dirty="0" smtClean="0"/>
              <a:t>In principle should contain all financial statements of European firms on a unconsolidated basis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</p:txBody>
      </p:sp>
      <p:grpSp>
        <p:nvGrpSpPr>
          <p:cNvPr id="43" name="Gruppieren 42"/>
          <p:cNvGrpSpPr/>
          <p:nvPr/>
        </p:nvGrpSpPr>
        <p:grpSpPr>
          <a:xfrm>
            <a:off x="683568" y="2240868"/>
            <a:ext cx="7992888" cy="4077744"/>
            <a:chOff x="503548" y="1331476"/>
            <a:chExt cx="8460940" cy="4653808"/>
          </a:xfrm>
        </p:grpSpPr>
        <p:sp>
          <p:nvSpPr>
            <p:cNvPr id="44" name="Ellipse 43"/>
            <p:cNvSpPr/>
            <p:nvPr/>
          </p:nvSpPr>
          <p:spPr>
            <a:xfrm>
              <a:off x="1259632" y="1916832"/>
              <a:ext cx="6264696" cy="37804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/>
            <p:cNvSpPr/>
            <p:nvPr/>
          </p:nvSpPr>
          <p:spPr>
            <a:xfrm>
              <a:off x="5364088" y="2888940"/>
              <a:ext cx="1404156" cy="11521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>
              <a:off x="1475656" y="2060848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pieren 46"/>
            <p:cNvGrpSpPr/>
            <p:nvPr/>
          </p:nvGrpSpPr>
          <p:grpSpPr>
            <a:xfrm>
              <a:off x="503548" y="1331476"/>
              <a:ext cx="8460940" cy="4653808"/>
              <a:chOff x="503548" y="1331476"/>
              <a:chExt cx="8460940" cy="4653808"/>
            </a:xfrm>
          </p:grpSpPr>
          <p:graphicFrame>
            <p:nvGraphicFramePr>
              <p:cNvPr id="49" name="Diagramm 48"/>
              <p:cNvGraphicFramePr/>
              <p:nvPr>
                <p:extLst>
                  <p:ext uri="{D42A27DB-BD31-4B8C-83A1-F6EECF244321}">
                    <p14:modId xmlns:p14="http://schemas.microsoft.com/office/powerpoint/2010/main" val="2099647140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0" name="Textfeld 49"/>
              <p:cNvSpPr txBox="1"/>
              <p:nvPr/>
            </p:nvSpPr>
            <p:spPr>
              <a:xfrm>
                <a:off x="503548" y="1448780"/>
                <a:ext cx="2376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/>
                  <a:t>Consolidated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financial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statement</a:t>
                </a:r>
                <a:endParaRPr lang="de-DE" dirty="0"/>
              </a:p>
            </p:txBody>
          </p:sp>
          <p:sp>
            <p:nvSpPr>
              <p:cNvPr id="51" name="Freihandform 50"/>
              <p:cNvSpPr/>
              <p:nvPr/>
            </p:nvSpPr>
            <p:spPr>
              <a:xfrm>
                <a:off x="4691666" y="1709057"/>
                <a:ext cx="2623534" cy="1709057"/>
              </a:xfrm>
              <a:custGeom>
                <a:avLst/>
                <a:gdLst>
                  <a:gd name="connsiteX0" fmla="*/ 1698248 w 2623534"/>
                  <a:gd name="connsiteY0" fmla="*/ 1709057 h 1709057"/>
                  <a:gd name="connsiteX1" fmla="*/ 2079248 w 2623534"/>
                  <a:gd name="connsiteY1" fmla="*/ 1611086 h 1709057"/>
                  <a:gd name="connsiteX2" fmla="*/ 2188105 w 2623534"/>
                  <a:gd name="connsiteY2" fmla="*/ 1545772 h 1709057"/>
                  <a:gd name="connsiteX3" fmla="*/ 2242534 w 2623534"/>
                  <a:gd name="connsiteY3" fmla="*/ 1513114 h 1709057"/>
                  <a:gd name="connsiteX4" fmla="*/ 2329620 w 2623534"/>
                  <a:gd name="connsiteY4" fmla="*/ 1458686 h 1709057"/>
                  <a:gd name="connsiteX5" fmla="*/ 2416705 w 2623534"/>
                  <a:gd name="connsiteY5" fmla="*/ 1382486 h 1709057"/>
                  <a:gd name="connsiteX6" fmla="*/ 2471134 w 2623534"/>
                  <a:gd name="connsiteY6" fmla="*/ 1317172 h 1709057"/>
                  <a:gd name="connsiteX7" fmla="*/ 2503791 w 2623534"/>
                  <a:gd name="connsiteY7" fmla="*/ 1284514 h 1709057"/>
                  <a:gd name="connsiteX8" fmla="*/ 2525563 w 2623534"/>
                  <a:gd name="connsiteY8" fmla="*/ 1240972 h 1709057"/>
                  <a:gd name="connsiteX9" fmla="*/ 2569105 w 2623534"/>
                  <a:gd name="connsiteY9" fmla="*/ 1175657 h 1709057"/>
                  <a:gd name="connsiteX10" fmla="*/ 2590877 w 2623534"/>
                  <a:gd name="connsiteY10" fmla="*/ 1110343 h 1709057"/>
                  <a:gd name="connsiteX11" fmla="*/ 2623534 w 2623534"/>
                  <a:gd name="connsiteY11" fmla="*/ 914400 h 1709057"/>
                  <a:gd name="connsiteX12" fmla="*/ 2612648 w 2623534"/>
                  <a:gd name="connsiteY12" fmla="*/ 816429 h 1709057"/>
                  <a:gd name="connsiteX13" fmla="*/ 2590877 w 2623534"/>
                  <a:gd name="connsiteY13" fmla="*/ 696686 h 1709057"/>
                  <a:gd name="connsiteX14" fmla="*/ 2558220 w 2623534"/>
                  <a:gd name="connsiteY14" fmla="*/ 620486 h 1709057"/>
                  <a:gd name="connsiteX15" fmla="*/ 2525563 w 2623534"/>
                  <a:gd name="connsiteY15" fmla="*/ 522514 h 1709057"/>
                  <a:gd name="connsiteX16" fmla="*/ 2514677 w 2623534"/>
                  <a:gd name="connsiteY16" fmla="*/ 489857 h 1709057"/>
                  <a:gd name="connsiteX17" fmla="*/ 2460248 w 2623534"/>
                  <a:gd name="connsiteY17" fmla="*/ 413657 h 1709057"/>
                  <a:gd name="connsiteX18" fmla="*/ 2438477 w 2623534"/>
                  <a:gd name="connsiteY18" fmla="*/ 381000 h 1709057"/>
                  <a:gd name="connsiteX19" fmla="*/ 2340505 w 2623534"/>
                  <a:gd name="connsiteY19" fmla="*/ 304800 h 1709057"/>
                  <a:gd name="connsiteX20" fmla="*/ 2275191 w 2623534"/>
                  <a:gd name="connsiteY20" fmla="*/ 272143 h 1709057"/>
                  <a:gd name="connsiteX21" fmla="*/ 2242534 w 2623534"/>
                  <a:gd name="connsiteY21" fmla="*/ 239486 h 1709057"/>
                  <a:gd name="connsiteX22" fmla="*/ 2144563 w 2623534"/>
                  <a:gd name="connsiteY22" fmla="*/ 174172 h 1709057"/>
                  <a:gd name="connsiteX23" fmla="*/ 2079248 w 2623534"/>
                  <a:gd name="connsiteY23" fmla="*/ 130629 h 1709057"/>
                  <a:gd name="connsiteX24" fmla="*/ 1992163 w 2623534"/>
                  <a:gd name="connsiteY24" fmla="*/ 108857 h 1709057"/>
                  <a:gd name="connsiteX25" fmla="*/ 1948620 w 2623534"/>
                  <a:gd name="connsiteY25" fmla="*/ 97972 h 1709057"/>
                  <a:gd name="connsiteX26" fmla="*/ 1915963 w 2623534"/>
                  <a:gd name="connsiteY26" fmla="*/ 76200 h 1709057"/>
                  <a:gd name="connsiteX27" fmla="*/ 1872420 w 2623534"/>
                  <a:gd name="connsiteY27" fmla="*/ 65314 h 1709057"/>
                  <a:gd name="connsiteX28" fmla="*/ 1676477 w 2623534"/>
                  <a:gd name="connsiteY28" fmla="*/ 32657 h 1709057"/>
                  <a:gd name="connsiteX29" fmla="*/ 1393448 w 2623534"/>
                  <a:gd name="connsiteY29" fmla="*/ 10886 h 1709057"/>
                  <a:gd name="connsiteX30" fmla="*/ 1034220 w 2623534"/>
                  <a:gd name="connsiteY30" fmla="*/ 0 h 1709057"/>
                  <a:gd name="connsiteX31" fmla="*/ 805620 w 2623534"/>
                  <a:gd name="connsiteY31" fmla="*/ 21772 h 1709057"/>
                  <a:gd name="connsiteX32" fmla="*/ 718534 w 2623534"/>
                  <a:gd name="connsiteY32" fmla="*/ 32657 h 1709057"/>
                  <a:gd name="connsiteX33" fmla="*/ 653220 w 2623534"/>
                  <a:gd name="connsiteY33" fmla="*/ 43543 h 1709057"/>
                  <a:gd name="connsiteX34" fmla="*/ 468163 w 2623534"/>
                  <a:gd name="connsiteY34" fmla="*/ 65314 h 1709057"/>
                  <a:gd name="connsiteX35" fmla="*/ 424620 w 2623534"/>
                  <a:gd name="connsiteY35" fmla="*/ 76200 h 1709057"/>
                  <a:gd name="connsiteX36" fmla="*/ 337534 w 2623534"/>
                  <a:gd name="connsiteY36" fmla="*/ 97972 h 1709057"/>
                  <a:gd name="connsiteX37" fmla="*/ 261334 w 2623534"/>
                  <a:gd name="connsiteY37" fmla="*/ 119743 h 1709057"/>
                  <a:gd name="connsiteX38" fmla="*/ 228677 w 2623534"/>
                  <a:gd name="connsiteY38" fmla="*/ 141514 h 1709057"/>
                  <a:gd name="connsiteX39" fmla="*/ 98048 w 2623534"/>
                  <a:gd name="connsiteY39" fmla="*/ 250372 h 1709057"/>
                  <a:gd name="connsiteX40" fmla="*/ 76277 w 2623534"/>
                  <a:gd name="connsiteY40" fmla="*/ 283029 h 1709057"/>
                  <a:gd name="connsiteX41" fmla="*/ 21848 w 2623534"/>
                  <a:gd name="connsiteY41" fmla="*/ 337457 h 1709057"/>
                  <a:gd name="connsiteX42" fmla="*/ 77 w 2623534"/>
                  <a:gd name="connsiteY42" fmla="*/ 348343 h 170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23534" h="1709057">
                    <a:moveTo>
                      <a:pt x="1698248" y="1709057"/>
                    </a:moveTo>
                    <a:cubicBezTo>
                      <a:pt x="1854443" y="1690681"/>
                      <a:pt x="1936510" y="1696728"/>
                      <a:pt x="2079248" y="1611086"/>
                    </a:cubicBezTo>
                    <a:lnTo>
                      <a:pt x="2188105" y="1545772"/>
                    </a:lnTo>
                    <a:cubicBezTo>
                      <a:pt x="2206248" y="1534886"/>
                      <a:pt x="2226012" y="1526331"/>
                      <a:pt x="2242534" y="1513114"/>
                    </a:cubicBezTo>
                    <a:cubicBezTo>
                      <a:pt x="2305923" y="1462404"/>
                      <a:pt x="2274921" y="1476919"/>
                      <a:pt x="2329620" y="1458686"/>
                    </a:cubicBezTo>
                    <a:cubicBezTo>
                      <a:pt x="2419914" y="1368392"/>
                      <a:pt x="2326759" y="1457442"/>
                      <a:pt x="2416705" y="1382486"/>
                    </a:cubicBezTo>
                    <a:cubicBezTo>
                      <a:pt x="2444984" y="1358920"/>
                      <a:pt x="2443494" y="1349418"/>
                      <a:pt x="2471134" y="1317172"/>
                    </a:cubicBezTo>
                    <a:cubicBezTo>
                      <a:pt x="2481153" y="1305483"/>
                      <a:pt x="2494843" y="1297041"/>
                      <a:pt x="2503791" y="1284514"/>
                    </a:cubicBezTo>
                    <a:cubicBezTo>
                      <a:pt x="2513223" y="1271309"/>
                      <a:pt x="2517214" y="1254887"/>
                      <a:pt x="2525563" y="1240972"/>
                    </a:cubicBezTo>
                    <a:cubicBezTo>
                      <a:pt x="2539025" y="1218535"/>
                      <a:pt x="2560830" y="1200480"/>
                      <a:pt x="2569105" y="1175657"/>
                    </a:cubicBezTo>
                    <a:cubicBezTo>
                      <a:pt x="2576362" y="1153886"/>
                      <a:pt x="2586376" y="1132846"/>
                      <a:pt x="2590877" y="1110343"/>
                    </a:cubicBezTo>
                    <a:cubicBezTo>
                      <a:pt x="2618385" y="972799"/>
                      <a:pt x="2608058" y="1038204"/>
                      <a:pt x="2623534" y="914400"/>
                    </a:cubicBezTo>
                    <a:cubicBezTo>
                      <a:pt x="2619905" y="881743"/>
                      <a:pt x="2616723" y="849033"/>
                      <a:pt x="2612648" y="816429"/>
                    </a:cubicBezTo>
                    <a:cubicBezTo>
                      <a:pt x="2605795" y="761606"/>
                      <a:pt x="2604401" y="744019"/>
                      <a:pt x="2590877" y="696686"/>
                    </a:cubicBezTo>
                    <a:cubicBezTo>
                      <a:pt x="2573358" y="635370"/>
                      <a:pt x="2587246" y="693051"/>
                      <a:pt x="2558220" y="620486"/>
                    </a:cubicBezTo>
                    <a:cubicBezTo>
                      <a:pt x="2558197" y="620429"/>
                      <a:pt x="2531015" y="538871"/>
                      <a:pt x="2525563" y="522514"/>
                    </a:cubicBezTo>
                    <a:cubicBezTo>
                      <a:pt x="2521935" y="511628"/>
                      <a:pt x="2521042" y="499404"/>
                      <a:pt x="2514677" y="489857"/>
                    </a:cubicBezTo>
                    <a:cubicBezTo>
                      <a:pt x="2463354" y="412876"/>
                      <a:pt x="2527778" y="508199"/>
                      <a:pt x="2460248" y="413657"/>
                    </a:cubicBezTo>
                    <a:cubicBezTo>
                      <a:pt x="2452644" y="403011"/>
                      <a:pt x="2446852" y="391051"/>
                      <a:pt x="2438477" y="381000"/>
                    </a:cubicBezTo>
                    <a:cubicBezTo>
                      <a:pt x="2406503" y="342631"/>
                      <a:pt x="2386020" y="335143"/>
                      <a:pt x="2340505" y="304800"/>
                    </a:cubicBezTo>
                    <a:cubicBezTo>
                      <a:pt x="2298301" y="276664"/>
                      <a:pt x="2320259" y="287166"/>
                      <a:pt x="2275191" y="272143"/>
                    </a:cubicBezTo>
                    <a:cubicBezTo>
                      <a:pt x="2264305" y="261257"/>
                      <a:pt x="2254686" y="248937"/>
                      <a:pt x="2242534" y="239486"/>
                    </a:cubicBezTo>
                    <a:cubicBezTo>
                      <a:pt x="2242522" y="239477"/>
                      <a:pt x="2160898" y="185062"/>
                      <a:pt x="2144563" y="174172"/>
                    </a:cubicBezTo>
                    <a:lnTo>
                      <a:pt x="2079248" y="130629"/>
                    </a:lnTo>
                    <a:lnTo>
                      <a:pt x="1992163" y="108857"/>
                    </a:lnTo>
                    <a:lnTo>
                      <a:pt x="1948620" y="97972"/>
                    </a:lnTo>
                    <a:cubicBezTo>
                      <a:pt x="1937734" y="90715"/>
                      <a:pt x="1927988" y="81354"/>
                      <a:pt x="1915963" y="76200"/>
                    </a:cubicBezTo>
                    <a:cubicBezTo>
                      <a:pt x="1902212" y="70306"/>
                      <a:pt x="1887049" y="68449"/>
                      <a:pt x="1872420" y="65314"/>
                    </a:cubicBezTo>
                    <a:cubicBezTo>
                      <a:pt x="1781260" y="45780"/>
                      <a:pt x="1763612" y="41829"/>
                      <a:pt x="1676477" y="32657"/>
                    </a:cubicBezTo>
                    <a:cubicBezTo>
                      <a:pt x="1600424" y="24652"/>
                      <a:pt x="1463319" y="13797"/>
                      <a:pt x="1393448" y="10886"/>
                    </a:cubicBezTo>
                    <a:cubicBezTo>
                      <a:pt x="1273754" y="5899"/>
                      <a:pt x="1153963" y="3629"/>
                      <a:pt x="1034220" y="0"/>
                    </a:cubicBezTo>
                    <a:cubicBezTo>
                      <a:pt x="958020" y="7257"/>
                      <a:pt x="881574" y="12278"/>
                      <a:pt x="805620" y="21772"/>
                    </a:cubicBezTo>
                    <a:lnTo>
                      <a:pt x="718534" y="32657"/>
                    </a:lnTo>
                    <a:cubicBezTo>
                      <a:pt x="696684" y="35778"/>
                      <a:pt x="675121" y="40805"/>
                      <a:pt x="653220" y="43543"/>
                    </a:cubicBezTo>
                    <a:cubicBezTo>
                      <a:pt x="569168" y="54050"/>
                      <a:pt x="545047" y="51335"/>
                      <a:pt x="468163" y="65314"/>
                    </a:cubicBezTo>
                    <a:cubicBezTo>
                      <a:pt x="453443" y="67990"/>
                      <a:pt x="439225" y="72954"/>
                      <a:pt x="424620" y="76200"/>
                    </a:cubicBezTo>
                    <a:cubicBezTo>
                      <a:pt x="275195" y="109406"/>
                      <a:pt x="439679" y="68788"/>
                      <a:pt x="337534" y="97972"/>
                    </a:cubicBezTo>
                    <a:cubicBezTo>
                      <a:pt x="321250" y="102624"/>
                      <a:pt x="278739" y="111040"/>
                      <a:pt x="261334" y="119743"/>
                    </a:cubicBezTo>
                    <a:cubicBezTo>
                      <a:pt x="249632" y="125594"/>
                      <a:pt x="238893" y="133341"/>
                      <a:pt x="228677" y="141514"/>
                    </a:cubicBezTo>
                    <a:cubicBezTo>
                      <a:pt x="184417" y="176922"/>
                      <a:pt x="139583" y="211804"/>
                      <a:pt x="98048" y="250372"/>
                    </a:cubicBezTo>
                    <a:cubicBezTo>
                      <a:pt x="88461" y="259274"/>
                      <a:pt x="84892" y="273183"/>
                      <a:pt x="76277" y="283029"/>
                    </a:cubicBezTo>
                    <a:cubicBezTo>
                      <a:pt x="59381" y="302338"/>
                      <a:pt x="39991" y="319314"/>
                      <a:pt x="21848" y="337457"/>
                    </a:cubicBezTo>
                    <a:cubicBezTo>
                      <a:pt x="-2489" y="361794"/>
                      <a:pt x="77" y="369493"/>
                      <a:pt x="77" y="34834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Text Box 27"/>
              <p:cNvSpPr txBox="1">
                <a:spLocks noChangeArrowheads="1"/>
              </p:cNvSpPr>
              <p:nvPr/>
            </p:nvSpPr>
            <p:spPr bwMode="auto">
              <a:xfrm>
                <a:off x="6004996" y="1331476"/>
                <a:ext cx="115929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de-DE" altLang="de-DE" b="1" dirty="0" smtClean="0">
                    <a:solidFill>
                      <a:srgbClr val="FF0000"/>
                    </a:solidFill>
                  </a:rPr>
                  <a:t>Dividend</a:t>
                </a:r>
                <a:endParaRPr lang="de-DE" altLang="de-DE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588224" y="5338953"/>
                <a:ext cx="2376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/>
                  <a:t>Unconsolidated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financial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statement</a:t>
                </a:r>
                <a:endParaRPr lang="de-DE" dirty="0"/>
              </a:p>
            </p:txBody>
          </p:sp>
        </p:grpSp>
        <p:cxnSp>
          <p:nvCxnSpPr>
            <p:cNvPr id="48" name="Gerade Verbindung mit Pfeil 47"/>
            <p:cNvCxnSpPr/>
            <p:nvPr/>
          </p:nvCxnSpPr>
          <p:spPr>
            <a:xfrm flipH="1" flipV="1">
              <a:off x="6408204" y="3969060"/>
              <a:ext cx="1116124" cy="1512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9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Empirical Approach: Data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Important, since unconsolidated financial statements of e.g. a German corporation contains only the assets of this German corporation</a:t>
            </a:r>
            <a:endParaRPr lang="en-US" sz="2000" dirty="0"/>
          </a:p>
          <a:p>
            <a:r>
              <a:rPr lang="en-US" sz="2000" dirty="0" smtClean="0"/>
              <a:t>On the contrary consolidated financial statements of multinationals contain all their worldwide assets, including the assets of any other foreign group member</a:t>
            </a:r>
          </a:p>
          <a:p>
            <a:r>
              <a:rPr lang="en-US" sz="2000" dirty="0" smtClean="0"/>
              <a:t>Data on 61,738 European affiliates of multinationals.</a:t>
            </a:r>
          </a:p>
          <a:p>
            <a:r>
              <a:rPr lang="en-US" sz="2000" dirty="0" smtClean="0"/>
              <a:t>Since dividends are not directly observable in the data, we approximate them based on the equity positions of firms.</a:t>
            </a:r>
            <a:endParaRPr 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3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825" y="3789040"/>
            <a:ext cx="8642350" cy="254826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Despite the reform, dividend payments by foreign UK subs decreased in 2009 as they did for non UK subs.</a:t>
            </a:r>
          </a:p>
          <a:p>
            <a:r>
              <a:rPr lang="en-US" sz="2000" dirty="0" smtClean="0"/>
              <a:t>Taxation is obviously not the only driver of dividend payments.</a:t>
            </a:r>
          </a:p>
          <a:p>
            <a:r>
              <a:rPr lang="en-US" sz="2000" dirty="0" smtClean="0"/>
              <a:t>First intuitive research tool: Descriptive statistic for dividend payments      no reform effect.</a:t>
            </a:r>
          </a:p>
          <a:p>
            <a:r>
              <a:rPr lang="en-US" sz="2000" dirty="0" smtClean="0"/>
              <a:t>However, other factors driving repatriation decisions could dominate the reform effect.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Empirical Approach: Data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791164"/>
              </p:ext>
            </p:extLst>
          </p:nvPr>
        </p:nvGraphicFramePr>
        <p:xfrm>
          <a:off x="2195736" y="15207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feil nach rechts 7"/>
          <p:cNvSpPr>
            <a:spLocks noChangeAspect="1"/>
          </p:cNvSpPr>
          <p:nvPr/>
        </p:nvSpPr>
        <p:spPr>
          <a:xfrm>
            <a:off x="7092280" y="5576279"/>
            <a:ext cx="198742" cy="264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0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Empirical Approach: </a:t>
            </a:r>
            <a:r>
              <a:rPr lang="en-US" dirty="0" smtClean="0">
                <a:latin typeface="Arial" pitchFamily="34" charset="0"/>
              </a:rPr>
              <a:t>Econometrics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Isolate the reform effect – or wow </a:t>
            </a:r>
            <a:r>
              <a:rPr lang="en-US" sz="2000" dirty="0"/>
              <a:t>would </a:t>
            </a:r>
            <a:r>
              <a:rPr lang="en-US" sz="2000" dirty="0" smtClean="0"/>
              <a:t>foreign UK subs have </a:t>
            </a:r>
            <a:r>
              <a:rPr lang="en-US" sz="2000" dirty="0"/>
              <a:t>behaved without the </a:t>
            </a:r>
            <a:r>
              <a:rPr lang="en-US" sz="2000" dirty="0" smtClean="0"/>
              <a:t>reform?</a:t>
            </a:r>
            <a:endParaRPr lang="en-US" sz="2000" dirty="0"/>
          </a:p>
          <a:p>
            <a:r>
              <a:rPr lang="en-US" sz="2000" dirty="0" smtClean="0"/>
              <a:t>Basic </a:t>
            </a:r>
            <a:r>
              <a:rPr lang="en-US" sz="2000" dirty="0"/>
              <a:t>problem of social sciences: We do not have </a:t>
            </a:r>
            <a:r>
              <a:rPr lang="en-US" sz="2000" dirty="0" smtClean="0"/>
              <a:t>laboratory conditions </a:t>
            </a:r>
            <a:r>
              <a:rPr lang="en-US" sz="2000" dirty="0"/>
              <a:t>- we can not observe the same firm twice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Propensity Score Matching: Attempt to approximate such </a:t>
            </a:r>
            <a:r>
              <a:rPr lang="en-US" sz="2000" dirty="0" smtClean="0"/>
              <a:t>laboratory conditions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each </a:t>
            </a:r>
            <a:r>
              <a:rPr lang="en-US" sz="2000" dirty="0" smtClean="0"/>
              <a:t>UK owned foreign sub find </a:t>
            </a:r>
            <a:r>
              <a:rPr lang="en-US" sz="2000" dirty="0"/>
              <a:t>a very similar non </a:t>
            </a:r>
            <a:r>
              <a:rPr lang="en-US" sz="2000" dirty="0" smtClean="0"/>
              <a:t>UK owned foreign sub.</a:t>
            </a:r>
            <a:endParaRPr lang="en-US" sz="2000" dirty="0"/>
          </a:p>
          <a:p>
            <a:r>
              <a:rPr lang="en-US" sz="2000" dirty="0" smtClean="0"/>
              <a:t>Estimate </a:t>
            </a:r>
            <a:r>
              <a:rPr lang="en-US" sz="2000" dirty="0"/>
              <a:t>the likelihood of being </a:t>
            </a:r>
            <a:r>
              <a:rPr lang="en-US" sz="2000" dirty="0" smtClean="0"/>
              <a:t>a UK sub for </a:t>
            </a:r>
            <a:r>
              <a:rPr lang="en-US" sz="2000" dirty="0"/>
              <a:t>each firm (</a:t>
            </a:r>
            <a:r>
              <a:rPr lang="en-US" sz="2000" dirty="0" smtClean="0"/>
              <a:t>Selection equation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Match </a:t>
            </a:r>
            <a:r>
              <a:rPr lang="en-US" sz="2000" dirty="0"/>
              <a:t>each </a:t>
            </a:r>
            <a:r>
              <a:rPr lang="en-US" sz="2000" dirty="0" smtClean="0"/>
              <a:t>foreign UK sub with </a:t>
            </a:r>
            <a:r>
              <a:rPr lang="en-US" sz="2000" dirty="0"/>
              <a:t>a </a:t>
            </a:r>
            <a:r>
              <a:rPr lang="en-US" sz="2000" dirty="0" smtClean="0"/>
              <a:t>non UK sub having </a:t>
            </a:r>
            <a:r>
              <a:rPr lang="en-US" sz="2000" dirty="0"/>
              <a:t>a </a:t>
            </a:r>
            <a:r>
              <a:rPr lang="en-US" sz="2000" dirty="0" smtClean="0"/>
              <a:t>similar probability </a:t>
            </a:r>
            <a:r>
              <a:rPr lang="en-US" sz="2000" dirty="0"/>
              <a:t>for being </a:t>
            </a:r>
            <a:r>
              <a:rPr lang="en-US" sz="2000" dirty="0" smtClean="0"/>
              <a:t>UK </a:t>
            </a:r>
            <a:r>
              <a:rPr lang="en-US" sz="2000" dirty="0" smtClean="0"/>
              <a:t>owned         two identical subs besides for one being UK owned and the other not.</a:t>
            </a:r>
            <a:endParaRPr lang="en-US" sz="2000" dirty="0"/>
          </a:p>
          <a:p>
            <a:r>
              <a:rPr lang="en-US" sz="2000" dirty="0" smtClean="0"/>
              <a:t>Comparison </a:t>
            </a:r>
            <a:r>
              <a:rPr lang="en-US" sz="2000" dirty="0"/>
              <a:t>of these </a:t>
            </a:r>
            <a:r>
              <a:rPr lang="en-US" sz="2000" dirty="0" smtClean="0"/>
              <a:t>subs allows </a:t>
            </a:r>
            <a:r>
              <a:rPr lang="en-US" sz="2000" dirty="0"/>
              <a:t>to isolate the effect of </a:t>
            </a:r>
            <a:r>
              <a:rPr lang="en-US" sz="2000" dirty="0" smtClean="0"/>
              <a:t>the UK tax reform 2009.</a:t>
            </a:r>
          </a:p>
          <a:p>
            <a:pPr>
              <a:buFontTx/>
              <a:buNone/>
            </a:pPr>
            <a:endParaRPr lang="en-US" sz="2000" dirty="0" smtClean="0"/>
          </a:p>
        </p:txBody>
      </p:sp>
      <p:sp>
        <p:nvSpPr>
          <p:cNvPr id="4" name="Pfeil nach rechts 3"/>
          <p:cNvSpPr/>
          <p:nvPr/>
        </p:nvSpPr>
        <p:spPr>
          <a:xfrm>
            <a:off x="1331640" y="4725144"/>
            <a:ext cx="32403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8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Results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825" y="3269419"/>
            <a:ext cx="8642350" cy="5164137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Foreign UK owned subs pay in 2009 2.15 Mio US-$ more dividends than otherwise equal non UK owned subs: Reform effect.</a:t>
            </a:r>
          </a:p>
          <a:p>
            <a:r>
              <a:rPr lang="en-US" sz="2000" dirty="0" smtClean="0"/>
              <a:t>Doing the same exercise for 2010, we find no effect.</a:t>
            </a:r>
          </a:p>
          <a:p>
            <a:r>
              <a:rPr lang="en-US" sz="2000" dirty="0" smtClean="0"/>
              <a:t>This points to announcement effects being the main driver of the observed reform effect.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721397"/>
              </p:ext>
            </p:extLst>
          </p:nvPr>
        </p:nvGraphicFramePr>
        <p:xfrm>
          <a:off x="2159732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eschweifte Klammer rechts 1"/>
          <p:cNvSpPr/>
          <p:nvPr/>
        </p:nvSpPr>
        <p:spPr>
          <a:xfrm>
            <a:off x="4175956" y="1952836"/>
            <a:ext cx="72008" cy="54006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463988" y="206084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463988" y="2024844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2.15 </a:t>
            </a:r>
            <a:r>
              <a:rPr lang="de-DE" dirty="0" err="1" smtClean="0"/>
              <a:t>Mio</a:t>
            </a:r>
            <a:r>
              <a:rPr lang="de-DE" dirty="0" smtClean="0"/>
              <a:t> US-$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5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Results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0825" y="1204747"/>
            <a:ext cx="8642350" cy="5164137"/>
          </a:xfrm>
        </p:spPr>
        <p:txBody>
          <a:bodyPr/>
          <a:lstStyle/>
          <a:p>
            <a:r>
              <a:rPr lang="en-US" sz="2000" dirty="0" smtClean="0"/>
              <a:t>The UK corporate tax rate in 2009 is 28 % only.</a:t>
            </a:r>
          </a:p>
          <a:p>
            <a:r>
              <a:rPr lang="en-US" sz="2000" dirty="0" smtClean="0"/>
              <a:t>For many foreign subs in countries having higher corporate tax rates (such as the US) the 2009 reform does not matter.</a:t>
            </a:r>
          </a:p>
          <a:p>
            <a:r>
              <a:rPr lang="en-US" sz="2000" dirty="0" smtClean="0"/>
              <a:t>Do we observe this in the data?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00" y="2741336"/>
            <a:ext cx="4875000" cy="3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Results: Investment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Which effect should the switch from credit to exemption in the UK in 2009 have on FDI?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investigate the reform effect on fixed assets of UK owned foreign subs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1385876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feil nach unten 2"/>
          <p:cNvSpPr/>
          <p:nvPr/>
        </p:nvSpPr>
        <p:spPr>
          <a:xfrm>
            <a:off x="5472100" y="3933056"/>
            <a:ext cx="180020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2879812" y="3068960"/>
            <a:ext cx="32403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3635896" y="3825044"/>
            <a:ext cx="32403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6192180" y="3176972"/>
            <a:ext cx="324036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8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Results: Investment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0825" y="2693355"/>
            <a:ext cx="8642350" cy="5164137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Foreign UK owned subs </a:t>
            </a:r>
            <a:r>
              <a:rPr lang="en-US" sz="2000" dirty="0" smtClean="0"/>
              <a:t>in </a:t>
            </a:r>
            <a:r>
              <a:rPr lang="en-US" sz="2000" dirty="0"/>
              <a:t>2009 </a:t>
            </a:r>
            <a:r>
              <a:rPr lang="en-US" sz="2000" dirty="0" smtClean="0"/>
              <a:t>invested 3.05 US-</a:t>
            </a:r>
            <a:r>
              <a:rPr lang="en-US" sz="2000" dirty="0"/>
              <a:t>$ </a:t>
            </a:r>
            <a:r>
              <a:rPr lang="en-US" sz="2000" dirty="0" smtClean="0"/>
              <a:t>less </a:t>
            </a:r>
            <a:r>
              <a:rPr lang="en-US" sz="2000" dirty="0" smtClean="0"/>
              <a:t>than </a:t>
            </a:r>
            <a:r>
              <a:rPr lang="en-US" sz="2000" dirty="0"/>
              <a:t>otherwise equal non UK owned subs: Reform effect.</a:t>
            </a:r>
          </a:p>
          <a:p>
            <a:r>
              <a:rPr lang="en-US" sz="2000" dirty="0"/>
              <a:t>Doing the same exercise for 2010, we find no effect.</a:t>
            </a:r>
          </a:p>
          <a:p>
            <a:r>
              <a:rPr lang="en-US" sz="2000" dirty="0" smtClean="0"/>
              <a:t>Cash reductions because of dividend payments results in less fixed assets.</a:t>
            </a:r>
            <a:endParaRPr lang="en-US" sz="2000" dirty="0"/>
          </a:p>
          <a:p>
            <a:r>
              <a:rPr lang="en-US" sz="2000" dirty="0" smtClean="0"/>
              <a:t>There still may be positive effects on UK FDI </a:t>
            </a:r>
            <a:r>
              <a:rPr lang="en-US" sz="2000" dirty="0" smtClean="0"/>
              <a:t>from </a:t>
            </a:r>
            <a:r>
              <a:rPr lang="en-US" sz="2000" dirty="0" smtClean="0"/>
              <a:t>2011 onwards.</a:t>
            </a:r>
          </a:p>
          <a:p>
            <a:pPr>
              <a:buFontTx/>
              <a:buNone/>
            </a:pPr>
            <a:endParaRPr lang="en-US" dirty="0" smtClean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788023"/>
              </p:ext>
            </p:extLst>
          </p:nvPr>
        </p:nvGraphicFramePr>
        <p:xfrm>
          <a:off x="2303748" y="11607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Geschweifte Klammer rechts 1"/>
          <p:cNvSpPr/>
          <p:nvPr/>
        </p:nvSpPr>
        <p:spPr>
          <a:xfrm>
            <a:off x="3959932" y="1844824"/>
            <a:ext cx="180020" cy="15481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283968" y="244760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3.05 </a:t>
            </a:r>
            <a:r>
              <a:rPr lang="de-DE" dirty="0" err="1" smtClean="0"/>
              <a:t>Mio</a:t>
            </a:r>
            <a:r>
              <a:rPr lang="de-DE" dirty="0" smtClean="0"/>
              <a:t> US-$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Results: Robustness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Include </a:t>
            </a:r>
            <a:r>
              <a:rPr lang="en-US" sz="2000" dirty="0"/>
              <a:t>additional affiliate-specific </a:t>
            </a:r>
            <a:r>
              <a:rPr lang="en-US" sz="2000" dirty="0" err="1"/>
              <a:t>regressors</a:t>
            </a:r>
            <a:r>
              <a:rPr lang="en-US" sz="2000" dirty="0"/>
              <a:t> </a:t>
            </a:r>
            <a:r>
              <a:rPr lang="en-US" sz="2000" dirty="0" smtClean="0"/>
              <a:t>post matching.</a:t>
            </a:r>
          </a:p>
          <a:p>
            <a:r>
              <a:rPr lang="en-US" sz="2000" dirty="0" smtClean="0"/>
              <a:t>Only control subs owned either by mums from exemption or credit countries only.</a:t>
            </a:r>
          </a:p>
          <a:p>
            <a:r>
              <a:rPr lang="en-US" sz="2000" dirty="0" smtClean="0"/>
              <a:t>Consider only multinationals groups having a certain number of affiliates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96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Conclusion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find a rather moderate effect of the UK switch from tax credit to exemption in 2009 on repatriations in 2009 only.</a:t>
            </a:r>
          </a:p>
          <a:p>
            <a:pPr lvl="1"/>
            <a:r>
              <a:rPr lang="en-US" sz="2000" dirty="0" smtClean="0"/>
              <a:t>UK switch is permanent (US tax holiday was temporary)</a:t>
            </a:r>
          </a:p>
          <a:p>
            <a:pPr lvl="1"/>
            <a:r>
              <a:rPr lang="en-US" sz="2000" dirty="0" smtClean="0"/>
              <a:t>UK tax rate is comparatively low</a:t>
            </a:r>
          </a:p>
          <a:p>
            <a:r>
              <a:rPr lang="en-US" sz="2000" dirty="0" smtClean="0"/>
              <a:t>UK FDI in terms of fixed assets in 2009 decreases.</a:t>
            </a:r>
          </a:p>
          <a:p>
            <a:pPr lvl="1"/>
            <a:r>
              <a:rPr lang="en-US" sz="2000" dirty="0" smtClean="0"/>
              <a:t>Less financial means available due to repatriations</a:t>
            </a:r>
          </a:p>
          <a:p>
            <a:pPr lvl="1"/>
            <a:r>
              <a:rPr lang="en-US" sz="2000" dirty="0" smtClean="0"/>
              <a:t>We are not able to evaluate long run effects of the reform on UK FDI</a:t>
            </a:r>
            <a:r>
              <a:rPr lang="en-US" sz="2000" dirty="0" smtClean="0"/>
              <a:t>.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61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Introduction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/>
              <a:t>When shaping international tax systems the core decisions is: Should foreign income be </a:t>
            </a:r>
            <a:r>
              <a:rPr lang="en-US" sz="2000" dirty="0" smtClean="0"/>
              <a:t>taxed </a:t>
            </a:r>
            <a:r>
              <a:rPr lang="en-US" sz="2000" dirty="0"/>
              <a:t>at home? (Exemption vs. credit)</a:t>
            </a:r>
          </a:p>
          <a:p>
            <a:r>
              <a:rPr lang="en-US" sz="2000" dirty="0" smtClean="0"/>
              <a:t>Almost all countries (Germany, France, …) exempt foreign income from domestic taxation. Only exception: US</a:t>
            </a:r>
          </a:p>
          <a:p>
            <a:r>
              <a:rPr lang="en-US" sz="2000" dirty="0" smtClean="0"/>
              <a:t>Under an exemption system there is a tax incentive for investors </a:t>
            </a:r>
            <a:r>
              <a:rPr lang="en-US" sz="2000" dirty="0" smtClean="0"/>
              <a:t>to </a:t>
            </a:r>
            <a:r>
              <a:rPr lang="en-US" sz="2000" dirty="0" smtClean="0"/>
              <a:t>invest too much in low tax countries. Using a tax credit system this tax incentive disappears, resulting in a efficient worldwide allocation of capital (Musgrave 1969).</a:t>
            </a:r>
          </a:p>
          <a:p>
            <a:r>
              <a:rPr lang="en-US" sz="2000" dirty="0" smtClean="0"/>
              <a:t>New economic argument (Desai and Hines 2003): This is different for international mergers and acquisitions. Repatriation taxes may result in inefficient ownership structures. Still controversial, see Devereux, Fuest and Lockwood (2013).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5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Motivation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Should the US switch to exemption also (Camp proposal)?</a:t>
            </a:r>
          </a:p>
          <a:p>
            <a:r>
              <a:rPr lang="en-US" sz="2000" dirty="0" smtClean="0"/>
              <a:t>How relevant is the domestic taxation of foreign profits empirically with respect to repatriations and </a:t>
            </a:r>
            <a:r>
              <a:rPr lang="en-US" sz="2000" dirty="0" smtClean="0"/>
              <a:t>foreign direct </a:t>
            </a:r>
            <a:r>
              <a:rPr lang="en-US" sz="2000" dirty="0" smtClean="0"/>
              <a:t>investment?</a:t>
            </a:r>
          </a:p>
          <a:p>
            <a:r>
              <a:rPr lang="en-US" sz="2000" dirty="0" smtClean="0"/>
              <a:t>Two major countries in 2009 switched from tax credit to exemption: Japan and the UK</a:t>
            </a:r>
          </a:p>
          <a:p>
            <a:r>
              <a:rPr lang="en-US" sz="2000" dirty="0" smtClean="0"/>
              <a:t>This gives ideal conditions for identifying reform effects.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12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First and Second Research Question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Did foreign UK subs repatriate more dividends following the UK switch from exemption to credit in 2009?</a:t>
            </a:r>
          </a:p>
          <a:p>
            <a:pPr lvl="1"/>
            <a:r>
              <a:rPr lang="en-US" sz="2000" dirty="0" smtClean="0"/>
              <a:t>Foreign UK subs repatriated 2 </a:t>
            </a:r>
            <a:r>
              <a:rPr lang="en-US" sz="2000" dirty="0" err="1" smtClean="0"/>
              <a:t>mio</a:t>
            </a:r>
            <a:r>
              <a:rPr lang="en-US" sz="2000" dirty="0" smtClean="0"/>
              <a:t> US-$ dividends more because of the reform resulting in an average dividend payment of 8 </a:t>
            </a:r>
            <a:r>
              <a:rPr lang="en-US" sz="2000" dirty="0" err="1" smtClean="0"/>
              <a:t>mio</a:t>
            </a:r>
            <a:r>
              <a:rPr lang="en-US" sz="2000" dirty="0" smtClean="0"/>
              <a:t> US-$ in 2009</a:t>
            </a:r>
          </a:p>
          <a:p>
            <a:pPr lvl="1"/>
            <a:r>
              <a:rPr lang="en-US" sz="2000" dirty="0" smtClean="0"/>
              <a:t>No effect in 2010</a:t>
            </a:r>
          </a:p>
          <a:p>
            <a:r>
              <a:rPr lang="en-US" sz="2000" dirty="0"/>
              <a:t>Did foreign UK subs </a:t>
            </a:r>
            <a:r>
              <a:rPr lang="en-US" sz="2000" dirty="0" smtClean="0"/>
              <a:t>invest more/less abroad following </a:t>
            </a:r>
            <a:r>
              <a:rPr lang="en-US" sz="2000" dirty="0"/>
              <a:t>the UK switch from exemption to credit in 2009?</a:t>
            </a:r>
          </a:p>
          <a:p>
            <a:pPr lvl="1"/>
            <a:r>
              <a:rPr lang="en-US" sz="2000" dirty="0" smtClean="0"/>
              <a:t>3 </a:t>
            </a:r>
            <a:r>
              <a:rPr lang="en-US" sz="2000" dirty="0" err="1" smtClean="0"/>
              <a:t>mio</a:t>
            </a:r>
            <a:r>
              <a:rPr lang="en-US" sz="2000" dirty="0" smtClean="0"/>
              <a:t> US-$ less investment in fixed assets per sub resulting in zero investment abroad in 2009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effect in 2010</a:t>
            </a:r>
          </a:p>
          <a:p>
            <a:pPr lvl="1">
              <a:lnSpc>
                <a:spcPct val="80000"/>
              </a:lnSpc>
              <a:buNone/>
            </a:pPr>
            <a:endParaRPr 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22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Roadmap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endParaRPr lang="de-DE" sz="2000" dirty="0"/>
          </a:p>
          <a:p>
            <a:r>
              <a:rPr lang="en-US" sz="2000" dirty="0" smtClean="0"/>
              <a:t>Expected economic effects of the 2009 UK tax reform</a:t>
            </a:r>
          </a:p>
          <a:p>
            <a:endParaRPr lang="en-US" sz="2000" dirty="0"/>
          </a:p>
          <a:p>
            <a:r>
              <a:rPr lang="en-US" sz="2000" dirty="0" smtClean="0"/>
              <a:t>Empirical Approach: Data and econometrics</a:t>
            </a:r>
          </a:p>
          <a:p>
            <a:endParaRPr lang="en-US" sz="2000" dirty="0"/>
          </a:p>
          <a:p>
            <a:r>
              <a:rPr lang="en-US" sz="2000" dirty="0" smtClean="0"/>
              <a:t>Results: Repatriations and investment</a:t>
            </a:r>
          </a:p>
          <a:p>
            <a:endParaRPr lang="en-US" sz="2000" dirty="0"/>
          </a:p>
          <a:p>
            <a:r>
              <a:rPr lang="en-US" sz="2000" dirty="0" smtClean="0"/>
              <a:t>Conclusion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9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Expected Effects of the 2009 UK Tax Reform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-109233" y="-3624051"/>
            <a:ext cx="8642350" cy="5164137"/>
          </a:xfrm>
        </p:spPr>
        <p:txBody>
          <a:bodyPr/>
          <a:lstStyle/>
          <a:p>
            <a:r>
              <a:rPr lang="en-US" sz="2400" dirty="0" smtClean="0"/>
              <a:t>When shaping international tax systems the core decisions is: Should foreign income be subject to tax at home? (Exemption vs. credit)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1547664" y="2304566"/>
            <a:ext cx="1096962" cy="4121150"/>
            <a:chOff x="1547664" y="2304566"/>
            <a:chExt cx="1096962" cy="4121150"/>
          </a:xfrm>
        </p:grpSpPr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1547664" y="5328753"/>
              <a:ext cx="1096962" cy="1096963"/>
              <a:chOff x="1247" y="1162"/>
              <a:chExt cx="691" cy="691"/>
            </a:xfrm>
          </p:grpSpPr>
          <p:sp>
            <p:nvSpPr>
              <p:cNvPr id="18" name="Oval 26"/>
              <p:cNvSpPr>
                <a:spLocks noChangeArrowheads="1"/>
              </p:cNvSpPr>
              <p:nvPr/>
            </p:nvSpPr>
            <p:spPr bwMode="auto">
              <a:xfrm>
                <a:off x="1247" y="1162"/>
                <a:ext cx="691" cy="691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1319" y="1344"/>
                <a:ext cx="562" cy="194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de-DE" altLang="de-DE" sz="1400" dirty="0" err="1" smtClean="0"/>
                  <a:t>Irish</a:t>
                </a:r>
                <a:r>
                  <a:rPr lang="de-DE" altLang="de-DE" sz="1400" dirty="0" smtClean="0"/>
                  <a:t> Sub</a:t>
                </a:r>
                <a:endParaRPr lang="de-DE" altLang="de-DE" sz="1400" dirty="0"/>
              </a:p>
            </p:txBody>
          </p:sp>
        </p:grpSp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1547664" y="2304566"/>
              <a:ext cx="1096962" cy="1096962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2123926" y="3384066"/>
              <a:ext cx="0" cy="194468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849331" y="2564904"/>
              <a:ext cx="5822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dirty="0" smtClean="0"/>
                <a:t>UK</a:t>
              </a:r>
            </a:p>
            <a:p>
              <a:pPr algn="ctr" eaLnBrk="1" hangingPunct="1"/>
              <a:r>
                <a:rPr lang="de-DE" altLang="de-DE" sz="1400" dirty="0" err="1" smtClean="0"/>
                <a:t>mum</a:t>
              </a:r>
              <a:endParaRPr lang="de-DE" altLang="de-DE" sz="1400" dirty="0"/>
            </a:p>
          </p:txBody>
        </p:sp>
      </p:grp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276850" y="1505533"/>
            <a:ext cx="16385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000" b="1" dirty="0" err="1" smtClean="0"/>
              <a:t>Before</a:t>
            </a:r>
            <a:r>
              <a:rPr lang="de-DE" altLang="de-DE" sz="2000" b="1" dirty="0" smtClean="0"/>
              <a:t> 2009</a:t>
            </a:r>
            <a:endParaRPr lang="de-DE" altLang="de-DE" sz="2000" b="1" dirty="0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093039" y="1520788"/>
            <a:ext cx="142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/>
              <a:t>After 2009</a:t>
            </a:r>
            <a:endParaRPr lang="de-DE" altLang="de-DE" sz="2000" b="1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5491262" y="2368190"/>
            <a:ext cx="1096962" cy="4121150"/>
            <a:chOff x="1547664" y="2304566"/>
            <a:chExt cx="1096962" cy="4121150"/>
          </a:xfrm>
        </p:grpSpPr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1547664" y="5328753"/>
              <a:ext cx="1096962" cy="1096963"/>
              <a:chOff x="1247" y="1162"/>
              <a:chExt cx="691" cy="691"/>
            </a:xfrm>
          </p:grpSpPr>
          <p:sp>
            <p:nvSpPr>
              <p:cNvPr id="33" name="Oval 26"/>
              <p:cNvSpPr>
                <a:spLocks noChangeArrowheads="1"/>
              </p:cNvSpPr>
              <p:nvPr/>
            </p:nvSpPr>
            <p:spPr bwMode="auto">
              <a:xfrm>
                <a:off x="1247" y="1162"/>
                <a:ext cx="691" cy="691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1319" y="1344"/>
                <a:ext cx="562" cy="194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de-DE" altLang="de-DE" sz="1400" dirty="0" err="1" smtClean="0"/>
                  <a:t>Irish</a:t>
                </a:r>
                <a:r>
                  <a:rPr lang="de-DE" altLang="de-DE" sz="1400" dirty="0" smtClean="0"/>
                  <a:t> Sub</a:t>
                </a:r>
                <a:endParaRPr lang="de-DE" altLang="de-DE" sz="1400" dirty="0"/>
              </a:p>
            </p:txBody>
          </p:sp>
        </p:grp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1547664" y="2304566"/>
              <a:ext cx="1096962" cy="1096962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2123926" y="3384066"/>
              <a:ext cx="0" cy="194468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1849331" y="2564904"/>
              <a:ext cx="5822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dirty="0" smtClean="0"/>
                <a:t>UK</a:t>
              </a:r>
            </a:p>
            <a:p>
              <a:pPr algn="ctr" eaLnBrk="1" hangingPunct="1"/>
              <a:r>
                <a:rPr lang="de-DE" altLang="de-DE" sz="1400" dirty="0" err="1" smtClean="0"/>
                <a:t>mum</a:t>
              </a:r>
              <a:endParaRPr lang="de-DE" altLang="de-DE" sz="1400" dirty="0"/>
            </a:p>
          </p:txBody>
        </p:sp>
      </p:grp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99183" y="3969060"/>
            <a:ext cx="115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chemeClr val="accent1"/>
                </a:solidFill>
              </a:rPr>
              <a:t>Dividend</a:t>
            </a:r>
            <a:endParaRPr lang="de-DE" altLang="de-DE" b="1" dirty="0">
              <a:solidFill>
                <a:schemeClr val="accent1"/>
              </a:solidFill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16864" y="4005064"/>
            <a:ext cx="115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b="1" dirty="0" smtClean="0">
                <a:solidFill>
                  <a:schemeClr val="accent1"/>
                </a:solidFill>
              </a:rPr>
              <a:t>Dividend</a:t>
            </a:r>
            <a:endParaRPr lang="de-DE" altLang="de-DE" b="1" dirty="0">
              <a:solidFill>
                <a:schemeClr val="accent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375756" y="3969060"/>
            <a:ext cx="1603809" cy="504056"/>
            <a:chOff x="2447764" y="3969060"/>
            <a:chExt cx="1603809" cy="504056"/>
          </a:xfrm>
        </p:grpSpPr>
        <p:sp>
          <p:nvSpPr>
            <p:cNvPr id="35" name="Gewitterblitz 34"/>
            <p:cNvSpPr/>
            <p:nvPr/>
          </p:nvSpPr>
          <p:spPr>
            <a:xfrm>
              <a:off x="2447764" y="3969060"/>
              <a:ext cx="252028" cy="504056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2842588" y="4000998"/>
              <a:ext cx="120898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2000" b="1" dirty="0" smtClean="0"/>
                <a:t>17 % </a:t>
              </a:r>
              <a:r>
                <a:rPr lang="de-DE" altLang="de-DE" sz="2000" b="1" dirty="0" err="1" smtClean="0"/>
                <a:t>tax</a:t>
              </a:r>
              <a:endParaRPr lang="de-DE" altLang="de-DE" sz="2000" b="1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6604595" y="3969060"/>
            <a:ext cx="1532475" cy="504056"/>
            <a:chOff x="2447764" y="3969060"/>
            <a:chExt cx="1532475" cy="504056"/>
          </a:xfrm>
        </p:grpSpPr>
        <p:sp>
          <p:nvSpPr>
            <p:cNvPr id="41" name="Gewitterblitz 40"/>
            <p:cNvSpPr/>
            <p:nvPr/>
          </p:nvSpPr>
          <p:spPr>
            <a:xfrm>
              <a:off x="2447764" y="3969060"/>
              <a:ext cx="252028" cy="504056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2913921" y="4000998"/>
              <a:ext cx="10663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2000" b="1" dirty="0" smtClean="0"/>
                <a:t>0 % </a:t>
              </a:r>
              <a:r>
                <a:rPr lang="de-DE" altLang="de-DE" sz="2000" b="1" dirty="0" err="1" smtClean="0"/>
                <a:t>tax</a:t>
              </a:r>
              <a:endParaRPr lang="de-DE" altLang="de-D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304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Expected Effects of the 2009 UK Tax Reform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As a consequence of the reform one should expect increased dividend repatriations.</a:t>
            </a:r>
          </a:p>
          <a:p>
            <a:r>
              <a:rPr lang="en-US" sz="2000" dirty="0" smtClean="0"/>
              <a:t>Counterintuitively this is wrong: Firms do not choose between a world pre and post reform.</a:t>
            </a:r>
          </a:p>
          <a:p>
            <a:r>
              <a:rPr lang="en-US" sz="2000" dirty="0" smtClean="0"/>
              <a:t>Instead they choose between (1) repatriating and investing at home or (2) investing abroad and repatriating tomorrow given a certain tax system.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such a decision repatriation taxes do not matter, since they have to be paid anyway (Hartmann 1984).</a:t>
            </a:r>
            <a:endParaRPr 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</p:txBody>
      </p:sp>
      <p:graphicFrame>
        <p:nvGraphicFramePr>
          <p:cNvPr id="5" name="Diagram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68110"/>
              </p:ext>
            </p:extLst>
          </p:nvPr>
        </p:nvGraphicFramePr>
        <p:xfrm>
          <a:off x="1524000" y="3320988"/>
          <a:ext cx="4876800" cy="132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711719"/>
              </p:ext>
            </p:extLst>
          </p:nvPr>
        </p:nvGraphicFramePr>
        <p:xfrm>
          <a:off x="1511660" y="4509120"/>
          <a:ext cx="4876800" cy="132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31540" y="38157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Choice 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31540" y="49318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Choice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2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Expected Effects of the 2009 UK Tax Reform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This was different under the tax holiday provided by the Homeland Investment Act.</a:t>
            </a:r>
          </a:p>
          <a:p>
            <a:r>
              <a:rPr lang="en-US" sz="2000" dirty="0" smtClean="0"/>
              <a:t>US firms in 2004 choose between either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such a decision repatriation taxes do matter (temporary vs. permanent changes).</a:t>
            </a:r>
            <a:endParaRPr 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1339044" y="2348880"/>
            <a:ext cx="5969260" cy="2513079"/>
            <a:chOff x="431540" y="3320988"/>
            <a:chExt cx="5969260" cy="2513079"/>
          </a:xfrm>
        </p:grpSpPr>
        <p:graphicFrame>
          <p:nvGraphicFramePr>
            <p:cNvPr id="5" name="Diagramm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447737"/>
                </p:ext>
              </p:extLst>
            </p:nvPr>
          </p:nvGraphicFramePr>
          <p:xfrm>
            <a:off x="1524000" y="3320988"/>
            <a:ext cx="4876800" cy="13249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m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355791"/>
                </p:ext>
              </p:extLst>
            </p:nvPr>
          </p:nvGraphicFramePr>
          <p:xfrm>
            <a:off x="1511660" y="4509120"/>
            <a:ext cx="4876800" cy="13249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Textfeld 6"/>
            <p:cNvSpPr txBox="1"/>
            <p:nvPr/>
          </p:nvSpPr>
          <p:spPr>
            <a:xfrm>
              <a:off x="431540" y="3815752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Choice 1</a:t>
              </a:r>
              <a:endParaRPr lang="de-DE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31540" y="493187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Choice 2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455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Expected Effects of the 2009 UK Tax Reform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UK tax reform: Following Hartman (1984) the reform should not matter for repatriations</a:t>
            </a:r>
          </a:p>
          <a:p>
            <a:r>
              <a:rPr lang="en-US" sz="2000" dirty="0" smtClean="0"/>
              <a:t>But: Real world complexities may change the picture (Foley et al. (2007))</a:t>
            </a:r>
          </a:p>
          <a:p>
            <a:r>
              <a:rPr lang="en-US" sz="2000" dirty="0" smtClean="0"/>
              <a:t>E.g. the repatriation tax today is certain, the repatriation tax tomorrow is not      firms tend to postpone repatriation.</a:t>
            </a:r>
          </a:p>
          <a:p>
            <a:r>
              <a:rPr lang="en-US" sz="2000" dirty="0" smtClean="0"/>
              <a:t>There is an announcement effect. Firms in 2007 decide between either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Firms may postpone their repatriation of 2007 and 2008 to 2009.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3" name="Pfeil nach rechts 2"/>
          <p:cNvSpPr>
            <a:spLocks noChangeAspect="1"/>
          </p:cNvSpPr>
          <p:nvPr/>
        </p:nvSpPr>
        <p:spPr>
          <a:xfrm>
            <a:off x="7632340" y="1952836"/>
            <a:ext cx="198742" cy="264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431540" y="2896141"/>
            <a:ext cx="5969260" cy="2513079"/>
            <a:chOff x="431540" y="2896141"/>
            <a:chExt cx="5969260" cy="2513079"/>
          </a:xfrm>
        </p:grpSpPr>
        <p:graphicFrame>
          <p:nvGraphicFramePr>
            <p:cNvPr id="5" name="Diagramm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3225626"/>
                </p:ext>
              </p:extLst>
            </p:nvPr>
          </p:nvGraphicFramePr>
          <p:xfrm>
            <a:off x="1524000" y="2896141"/>
            <a:ext cx="4876800" cy="13249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m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155576"/>
                </p:ext>
              </p:extLst>
            </p:nvPr>
          </p:nvGraphicFramePr>
          <p:xfrm>
            <a:off x="1511660" y="4084273"/>
            <a:ext cx="4876800" cy="13249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Textfeld 6"/>
            <p:cNvSpPr txBox="1"/>
            <p:nvPr/>
          </p:nvSpPr>
          <p:spPr>
            <a:xfrm>
              <a:off x="431540" y="458112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Choice 2</a:t>
              </a:r>
              <a:endParaRPr lang="de-DE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67544" y="3383704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Choice 1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154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Deutsch V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gfa Rotis Semi Serif"/>
        <a:ea typeface=""/>
        <a:cs typeface="Arial"/>
      </a:majorFont>
      <a:minorFont>
        <a:latin typeface="Agfa Rotis Semi Serif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1488</Words>
  <Application>Microsoft Office PowerPoint</Application>
  <PresentationFormat>Bildschirmpräsentation (4:3)</PresentationFormat>
  <Paragraphs>216</Paragraphs>
  <Slides>19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Präsentation_Deutsch V2</vt:lpstr>
      <vt:lpstr>Egger, Merlo, Ruf, Wamser: Consequences of the New UK Tax Exemption System:  Evidence from Micro-level Data </vt:lpstr>
      <vt:lpstr>Introduction</vt:lpstr>
      <vt:lpstr>Motivation</vt:lpstr>
      <vt:lpstr>First and Second Research Question</vt:lpstr>
      <vt:lpstr>Roadmap</vt:lpstr>
      <vt:lpstr>Expected Effects of the 2009 UK Tax Reform</vt:lpstr>
      <vt:lpstr>Expected Effects of the 2009 UK Tax Reform</vt:lpstr>
      <vt:lpstr>Expected Effects of the 2009 UK Tax Reform</vt:lpstr>
      <vt:lpstr>Expected Effects of the 2009 UK Tax Reform</vt:lpstr>
      <vt:lpstr>Empirical Approach: Data</vt:lpstr>
      <vt:lpstr>Empirical Approach: Data</vt:lpstr>
      <vt:lpstr>Empirical Approach: Data</vt:lpstr>
      <vt:lpstr>Empirical Approach: Econometrics</vt:lpstr>
      <vt:lpstr>Results</vt:lpstr>
      <vt:lpstr>Results</vt:lpstr>
      <vt:lpstr>Results: Investment</vt:lpstr>
      <vt:lpstr>Results: Investment</vt:lpstr>
      <vt:lpstr>Results: Robustness</vt:lpstr>
      <vt:lpstr>Conclusion</vt:lpstr>
    </vt:vector>
  </TitlesOfParts>
  <Company>Das Trio Kommunikation und Marketing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Kowald</dc:creator>
  <cp:lastModifiedBy>Ruf</cp:lastModifiedBy>
  <cp:revision>954</cp:revision>
  <cp:lastPrinted>2013-04-15T14:35:50Z</cp:lastPrinted>
  <dcterms:created xsi:type="dcterms:W3CDTF">2007-03-09T12:21:26Z</dcterms:created>
  <dcterms:modified xsi:type="dcterms:W3CDTF">2014-03-28T09:00:03Z</dcterms:modified>
</cp:coreProperties>
</file>